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0A6E3-4FF1-9053-A181-CC35A8CAA345}" v="4" dt="2022-01-27T21:01:58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3" d="100"/>
          <a:sy n="83" d="100"/>
        </p:scale>
        <p:origin x="72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01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65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6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7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58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5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52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72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05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92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009A-B074-4A19-BD3E-DA55D6615534}" type="datetimeFigureOut">
              <a:rPr lang="en-GB" smtClean="0"/>
              <a:t>27/01/2022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C044-EAA8-42BF-A1D3-B1469CC25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38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930" y="3520000"/>
            <a:ext cx="3784647" cy="179580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900" b="1" dirty="0">
                <a:latin typeface="Comic Sans MS" pitchFamily="66" charset="0"/>
              </a:rPr>
              <a:t>Lent 2022 –Stations of the Cross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67134"/>
            <a:ext cx="4752528" cy="859141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chemeClr val="tx1"/>
                </a:solidFill>
              </a:rPr>
              <a:t>Let us commit to pray this Lent for the Students, Staff and the Families of the </a:t>
            </a:r>
            <a:endParaRPr lang="en-GB" sz="1800" b="1" dirty="0" smtClean="0">
              <a:solidFill>
                <a:schemeClr val="tx1"/>
              </a:solidFill>
            </a:endParaRPr>
          </a:p>
          <a:p>
            <a:r>
              <a:rPr lang="en-GB" sz="1800" b="1" dirty="0" smtClean="0">
                <a:solidFill>
                  <a:schemeClr val="tx1"/>
                </a:solidFill>
              </a:rPr>
              <a:t>Our </a:t>
            </a:r>
            <a:r>
              <a:rPr lang="en-GB" sz="1800" b="1" dirty="0">
                <a:solidFill>
                  <a:schemeClr val="tx1"/>
                </a:solidFill>
              </a:rPr>
              <a:t>Lady Immaculate Catholic Academies Trust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2" y="1257326"/>
            <a:ext cx="2195438" cy="1646578"/>
          </a:xfrm>
          <a:prstGeom prst="rect">
            <a:avLst/>
          </a:prstGeom>
        </p:spPr>
      </p:pic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343972" y="451044"/>
            <a:ext cx="1731437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952" y="989923"/>
            <a:ext cx="2901130" cy="16463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A picture containing object&#10;&#10;Description automatically genera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978" y="1484276"/>
            <a:ext cx="2128403" cy="683511"/>
          </a:xfrm>
          <a:prstGeom prst="rect">
            <a:avLst/>
          </a:prstGeom>
          <a:noFill/>
        </p:spPr>
      </p:pic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100232" y="434000"/>
            <a:ext cx="1731438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00" y="5377218"/>
            <a:ext cx="3290816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309050" y="3895216"/>
            <a:ext cx="2231869" cy="148419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1484" y="3598146"/>
            <a:ext cx="2070186" cy="15723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57624" y="2919002"/>
            <a:ext cx="1893804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29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285" y="2624554"/>
            <a:ext cx="4793567" cy="1325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Let us pray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For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St Brendan's Catholic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Primary School,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Corby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7283" y="482012"/>
            <a:ext cx="4723608" cy="5035220"/>
          </a:xfrm>
        </p:spPr>
        <p:txBody>
          <a:bodyPr>
            <a:normAutofit fontScale="25000" lnSpcReduction="20000"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11200" b="1" dirty="0"/>
              <a:t>8. The Women of Jerusalem</a:t>
            </a:r>
            <a:br>
              <a:rPr lang="en-US" sz="11200" b="1" dirty="0"/>
            </a:br>
            <a:r>
              <a:rPr lang="en-US" sz="11200" b="1" dirty="0"/>
              <a:t/>
            </a:r>
            <a:br>
              <a:rPr lang="en-US" sz="11200" b="1" dirty="0"/>
            </a:br>
            <a:r>
              <a:rPr lang="en-US" sz="11200" b="1" dirty="0"/>
              <a:t>We think of and pray for the women in our own families and women in our world who face injustice today.</a:t>
            </a:r>
          </a:p>
          <a:p>
            <a:pPr marL="685800" indent="-685800">
              <a:buBlip>
                <a:blip r:embed="rId2"/>
              </a:buBlip>
            </a:pPr>
            <a:endParaRPr lang="en-US" sz="11200" b="1" dirty="0">
              <a:solidFill>
                <a:srgbClr val="000000"/>
              </a:solidFill>
            </a:endParaRPr>
          </a:p>
          <a:p>
            <a:pPr marL="685800" indent="-685800">
              <a:buBlip>
                <a:blip r:embed="rId2"/>
              </a:buBlip>
            </a:pPr>
            <a:r>
              <a:rPr lang="en-GB" sz="112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11200" b="1" dirty="0"/>
              <a:t/>
            </a:r>
            <a:br>
              <a:rPr lang="en-GB" sz="11200" b="1" dirty="0"/>
            </a:br>
            <a:r>
              <a:rPr lang="en-GB" sz="11200" b="1" dirty="0">
                <a:solidFill>
                  <a:srgbClr val="000000"/>
                </a:solidFill>
              </a:rPr>
              <a:t>R.  Because, by </a:t>
            </a:r>
            <a:r>
              <a:rPr lang="en-GB" sz="11200" b="1" dirty="0" smtClean="0">
                <a:solidFill>
                  <a:srgbClr val="000000"/>
                </a:solidFill>
              </a:rPr>
              <a:t>Your </a:t>
            </a:r>
            <a:r>
              <a:rPr lang="en-GB" sz="11200" b="1" dirty="0">
                <a:solidFill>
                  <a:srgbClr val="000000"/>
                </a:solidFill>
              </a:rPr>
              <a:t>holy cross, you have redeemed the world.</a:t>
            </a:r>
            <a:r>
              <a:rPr lang="en-US" sz="11200" b="1" dirty="0"/>
              <a:t/>
            </a:r>
            <a:br>
              <a:rPr lang="en-US" sz="11200" b="1" dirty="0"/>
            </a:br>
            <a:r>
              <a:rPr lang="en-US" sz="2600" b="1" dirty="0">
                <a:latin typeface="Tempus Sans ITC" panose="04020404030D07020202" pitchFamily="82" charset="0"/>
              </a:rPr>
              <a:t/>
            </a:r>
            <a:br>
              <a:rPr lang="en-US" sz="2600" b="1" dirty="0">
                <a:latin typeface="Tempus Sans ITC" panose="04020404030D07020202" pitchFamily="82" charset="0"/>
              </a:rPr>
            </a:br>
            <a:r>
              <a:rPr lang="en-US" sz="1800" b="1" dirty="0">
                <a:latin typeface="Tempus Sans ITC" panose="04020404030D07020202" pitchFamily="82" charset="0"/>
              </a:rPr>
              <a:t/>
            </a:r>
            <a:br>
              <a:rPr lang="en-US" sz="1800" b="1" dirty="0">
                <a:latin typeface="Tempus Sans ITC" panose="04020404030D07020202" pitchFamily="82" charset="0"/>
              </a:rPr>
            </a:br>
            <a:endParaRPr lang="en-GB" sz="1700" dirty="0">
              <a:latin typeface="Comic Sans MS" pitchFamily="66" charset="0"/>
            </a:endParaRPr>
          </a:p>
          <a:p>
            <a:endParaRPr lang="en-GB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80DC7-C593-4009-B8D8-F1F6CB37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064" y="4730386"/>
            <a:ext cx="1249788" cy="154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606A3-8157-4A6C-981E-242E7A3D9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560" y="137178"/>
            <a:ext cx="3584759" cy="106689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24" y="5972453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784485" y="1655772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</p:spTree>
    <p:extLst>
      <p:ext uri="{BB962C8B-B14F-4D97-AF65-F5344CB8AC3E}">
        <p14:creationId xmlns:p14="http://schemas.microsoft.com/office/powerpoint/2010/main" val="3176934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507" y="780078"/>
            <a:ext cx="3893343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Let us pray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For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St Gregory's Catholic Primary School,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Northampton 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833" y="267299"/>
            <a:ext cx="4529508" cy="5465957"/>
          </a:xfrm>
        </p:spPr>
        <p:txBody>
          <a:bodyPr>
            <a:no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2800" b="1" dirty="0"/>
              <a:t>9. Jesus falls for the third time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How many times are you prepared to try again?</a:t>
            </a:r>
          </a:p>
          <a:p>
            <a:pPr marL="685800" indent="-685800">
              <a:buBlip>
                <a:blip r:embed="rId2"/>
              </a:buBlip>
            </a:pPr>
            <a:endParaRPr lang="en-US" sz="2800" b="1" dirty="0">
              <a:solidFill>
                <a:srgbClr val="000000"/>
              </a:solidFill>
            </a:endParaRPr>
          </a:p>
          <a:p>
            <a:pPr marL="685800" indent="-685800">
              <a:buBlip>
                <a:blip r:embed="rId2"/>
              </a:buBlip>
            </a:pPr>
            <a:r>
              <a:rPr lang="en-GB" sz="28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>
                <a:solidFill>
                  <a:srgbClr val="000000"/>
                </a:solidFill>
              </a:rPr>
              <a:t>R.  Because, by </a:t>
            </a:r>
            <a:r>
              <a:rPr lang="en-GB" sz="2800" b="1" dirty="0" smtClean="0">
                <a:solidFill>
                  <a:srgbClr val="000000"/>
                </a:solidFill>
              </a:rPr>
              <a:t>Your </a:t>
            </a:r>
            <a:r>
              <a:rPr lang="en-GB" sz="2800" b="1" dirty="0">
                <a:solidFill>
                  <a:srgbClr val="000000"/>
                </a:solidFill>
              </a:rPr>
              <a:t>holy cross, you have redeemed the world</a:t>
            </a:r>
            <a:endParaRPr lang="en-GB" sz="2800" b="1" dirty="0"/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77B6F-8518-48A4-922C-01B9E075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84" y="4653145"/>
            <a:ext cx="2631336" cy="175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1C739-3C8C-4BFC-8C2E-326CEA9D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554" y="2345156"/>
            <a:ext cx="2438611" cy="1828959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69" y="6101829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832029" y="188640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</p:spTree>
    <p:extLst>
      <p:ext uri="{BB962C8B-B14F-4D97-AF65-F5344CB8AC3E}">
        <p14:creationId xmlns:p14="http://schemas.microsoft.com/office/powerpoint/2010/main" val="366832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131" y="1048184"/>
            <a:ext cx="3893343" cy="1325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Let us pray </a:t>
            </a:r>
            <a:b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For</a:t>
            </a:r>
            <a:b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St Mary's Catholic Primary School, Northampton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679" y="320020"/>
            <a:ext cx="4982427" cy="5327506"/>
          </a:xfrm>
        </p:spPr>
        <p:txBody>
          <a:bodyPr>
            <a:normAutofit fontScale="55000" lnSpcReduction="20000"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5100" b="1" dirty="0"/>
              <a:t>10. Jesus is stripped of His garments</a:t>
            </a:r>
            <a:br>
              <a:rPr lang="en-US" sz="5100" b="1" dirty="0"/>
            </a:br>
            <a:r>
              <a:rPr lang="en-US" sz="5100" b="1" dirty="0"/>
              <a:t/>
            </a:r>
            <a:br>
              <a:rPr lang="en-US" sz="5100" b="1" dirty="0"/>
            </a:br>
            <a:r>
              <a:rPr lang="en-US" sz="5100" b="1" dirty="0"/>
              <a:t/>
            </a:r>
            <a:br>
              <a:rPr lang="en-US" sz="5100" b="1" dirty="0"/>
            </a:br>
            <a:r>
              <a:rPr lang="en-US" sz="5100" b="1" dirty="0"/>
              <a:t>How can we show concern for those unfairly treated?</a:t>
            </a:r>
          </a:p>
          <a:p>
            <a:pPr marL="685800" indent="-685800">
              <a:buBlip>
                <a:blip r:embed="rId2"/>
              </a:buBlip>
            </a:pPr>
            <a:endParaRPr lang="en-US" sz="5100" b="1" dirty="0">
              <a:solidFill>
                <a:srgbClr val="000000"/>
              </a:solidFill>
            </a:endParaRPr>
          </a:p>
          <a:p>
            <a:pPr marL="685800" indent="-685800">
              <a:buBlip>
                <a:blip r:embed="rId2"/>
              </a:buBlip>
            </a:pPr>
            <a:r>
              <a:rPr lang="en-GB" sz="51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5100" b="1" dirty="0"/>
              <a:t/>
            </a:r>
            <a:br>
              <a:rPr lang="en-GB" sz="5100" b="1" dirty="0"/>
            </a:br>
            <a:r>
              <a:rPr lang="en-GB" sz="5100" b="1" dirty="0">
                <a:solidFill>
                  <a:srgbClr val="000000"/>
                </a:solidFill>
              </a:rPr>
              <a:t>R.  Because, by </a:t>
            </a:r>
            <a:r>
              <a:rPr lang="en-GB" sz="5100" b="1" dirty="0" smtClean="0">
                <a:solidFill>
                  <a:srgbClr val="000000"/>
                </a:solidFill>
              </a:rPr>
              <a:t>Your </a:t>
            </a:r>
            <a:r>
              <a:rPr lang="en-GB" sz="5100" b="1" dirty="0">
                <a:solidFill>
                  <a:srgbClr val="000000"/>
                </a:solidFill>
              </a:rPr>
              <a:t>holy cross, you have redeemed the world.</a:t>
            </a:r>
            <a:r>
              <a:rPr lang="en-US" sz="5100" b="1" dirty="0"/>
              <a:t/>
            </a:r>
            <a:br>
              <a:rPr lang="en-US" sz="5100" b="1" dirty="0"/>
            </a:br>
            <a:r>
              <a:rPr lang="en-US" sz="5100" b="1" dirty="0">
                <a:latin typeface="Tempus Sans ITC" panose="04020404030D07020202" pitchFamily="82" charset="0"/>
              </a:rPr>
              <a:t/>
            </a:r>
            <a:br>
              <a:rPr lang="en-US" sz="5100" b="1" dirty="0">
                <a:latin typeface="Tempus Sans ITC" panose="04020404030D07020202" pitchFamily="82" charset="0"/>
              </a:rPr>
            </a:br>
            <a:endParaRPr lang="en-GB" sz="5100" b="1" dirty="0">
              <a:latin typeface="Comic Sans MS" pitchFamily="66" charset="0"/>
            </a:endParaRPr>
          </a:p>
          <a:p>
            <a:endParaRPr lang="en-GB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3EACD-4DB5-444E-B11F-359A9DE7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02" y="3387030"/>
            <a:ext cx="2128782" cy="142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0843C-B1F7-4143-8FD6-BC097B7BA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986" y="5107719"/>
            <a:ext cx="1399498" cy="1145044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52408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676477" y="320020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</p:spTree>
    <p:extLst>
      <p:ext uri="{BB962C8B-B14F-4D97-AF65-F5344CB8AC3E}">
        <p14:creationId xmlns:p14="http://schemas.microsoft.com/office/powerpoint/2010/main" val="415314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605" y="1170092"/>
            <a:ext cx="4280694" cy="1325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Let us pray </a:t>
            </a:r>
            <a:b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For </a:t>
            </a:r>
            <a:b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The Good Shepherd Catholic Primary School, Northampton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40467" y="548680"/>
            <a:ext cx="5338070" cy="4155713"/>
          </a:xfrm>
        </p:spPr>
        <p:txBody>
          <a:bodyPr>
            <a:no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2800" b="1" dirty="0"/>
              <a:t>11. Jesus is nailed to the Cross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What does the Cross mean for </a:t>
            </a:r>
            <a:r>
              <a:rPr lang="en-US" sz="2800" b="1" dirty="0" smtClean="0"/>
              <a:t>you?</a:t>
            </a:r>
            <a:endParaRPr lang="en-US" sz="2800" b="1" dirty="0"/>
          </a:p>
          <a:p>
            <a:pPr marL="685800" indent="-685800">
              <a:buBlip>
                <a:blip r:embed="rId2"/>
              </a:buBlip>
            </a:pPr>
            <a:endParaRPr lang="en-US" sz="2800" b="1" dirty="0">
              <a:solidFill>
                <a:srgbClr val="000000"/>
              </a:solidFill>
            </a:endParaRPr>
          </a:p>
          <a:p>
            <a:pPr marL="685800" indent="-685800">
              <a:buBlip>
                <a:blip r:embed="rId2"/>
              </a:buBlip>
            </a:pPr>
            <a:r>
              <a:rPr lang="en-GB" sz="2800" b="1" dirty="0" smtClean="0">
                <a:solidFill>
                  <a:srgbClr val="000000"/>
                </a:solidFill>
              </a:rPr>
              <a:t>We </a:t>
            </a:r>
            <a:r>
              <a:rPr lang="en-GB" sz="2800" b="1" dirty="0">
                <a:solidFill>
                  <a:srgbClr val="000000"/>
                </a:solidFill>
              </a:rPr>
              <a:t>adore you, O Christ, and we bless you.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>
                <a:solidFill>
                  <a:srgbClr val="000000"/>
                </a:solidFill>
              </a:rPr>
              <a:t>R.  Because, by </a:t>
            </a:r>
            <a:r>
              <a:rPr lang="en-GB" sz="2800" b="1" dirty="0" smtClean="0">
                <a:solidFill>
                  <a:srgbClr val="000000"/>
                </a:solidFill>
              </a:rPr>
              <a:t>Your </a:t>
            </a:r>
            <a:r>
              <a:rPr lang="en-GB" sz="2800" b="1" dirty="0">
                <a:solidFill>
                  <a:srgbClr val="000000"/>
                </a:solidFill>
              </a:rPr>
              <a:t>holy cross, you have redeemed the world</a:t>
            </a:r>
            <a:endParaRPr lang="en-GB" sz="2800" b="1" dirty="0"/>
          </a:p>
          <a:p>
            <a:endParaRPr lang="en-GB" sz="2800" b="1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BB2C604-D9C1-45FE-9050-5B5EFAA4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01" y="2884245"/>
            <a:ext cx="2369571" cy="157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C94396-AA4B-42E8-BDB8-F06F35CA8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710" y="4991788"/>
            <a:ext cx="1658256" cy="1761897"/>
          </a:xfrm>
          <a:prstGeom prst="rect">
            <a:avLst/>
          </a:prstGeom>
        </p:spPr>
      </p:pic>
      <p:pic>
        <p:nvPicPr>
          <p:cNvPr id="12" name="Picture 11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92165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676477" y="320020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</p:spTree>
    <p:extLst>
      <p:ext uri="{BB962C8B-B14F-4D97-AF65-F5344CB8AC3E}">
        <p14:creationId xmlns:p14="http://schemas.microsoft.com/office/powerpoint/2010/main" val="2732821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075" y="1038762"/>
            <a:ext cx="4280672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7030A0"/>
                </a:solidFill>
                <a:latin typeface="Comic Sans MS" pitchFamily="66" charset="0"/>
              </a:rPr>
              <a:t>St Thomas Becket </a:t>
            </a:r>
            <a:br>
              <a:rPr lang="en-GB" sz="28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800" b="1" dirty="0">
                <a:solidFill>
                  <a:srgbClr val="7030A0"/>
                </a:solidFill>
                <a:latin typeface="Comic Sans MS" pitchFamily="66" charset="0"/>
              </a:rPr>
              <a:t>Catholic School, Northampton 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213" y="829976"/>
            <a:ext cx="4866393" cy="4471626"/>
          </a:xfrm>
        </p:spPr>
        <p:txBody>
          <a:bodyPr>
            <a:normAutofit lnSpcReduction="10000"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2800" b="1" dirty="0"/>
              <a:t>12. Jesus dies on the Cross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Why did Jesus die?</a:t>
            </a:r>
          </a:p>
          <a:p>
            <a:pPr marL="685800" indent="-685800">
              <a:buBlip>
                <a:blip r:embed="rId2"/>
              </a:buBlip>
            </a:pPr>
            <a:endParaRPr lang="en-US" sz="2800" b="1" dirty="0">
              <a:solidFill>
                <a:srgbClr val="000000"/>
              </a:solidFill>
            </a:endParaRPr>
          </a:p>
          <a:p>
            <a:pPr marL="685800" indent="-685800">
              <a:buBlip>
                <a:blip r:embed="rId2"/>
              </a:buBlip>
            </a:pPr>
            <a:r>
              <a:rPr lang="en-GB" sz="28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>
                <a:solidFill>
                  <a:srgbClr val="000000"/>
                </a:solidFill>
              </a:rPr>
              <a:t>R.  Because, by </a:t>
            </a:r>
            <a:r>
              <a:rPr lang="en-GB" sz="2800" b="1" dirty="0" smtClean="0">
                <a:solidFill>
                  <a:srgbClr val="000000"/>
                </a:solidFill>
              </a:rPr>
              <a:t>Your </a:t>
            </a:r>
            <a:r>
              <a:rPr lang="en-GB" sz="2800" b="1" dirty="0">
                <a:solidFill>
                  <a:srgbClr val="000000"/>
                </a:solidFill>
              </a:rPr>
              <a:t>holy cross, you have redeemed the world.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/>
          </a:p>
          <a:p>
            <a:endParaRPr lang="en-GB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B12DD-997E-4CB4-BF0D-32CB5D0B1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442" y="2906944"/>
            <a:ext cx="2109399" cy="1268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98A14-5150-45C9-8FF1-1C43AF839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253" y="4729128"/>
            <a:ext cx="1882942" cy="1194323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59" y="5623096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676477" y="320020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</p:spTree>
    <p:extLst>
      <p:ext uri="{BB962C8B-B14F-4D97-AF65-F5344CB8AC3E}">
        <p14:creationId xmlns:p14="http://schemas.microsoft.com/office/powerpoint/2010/main" val="278596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8" y="2420888"/>
            <a:ext cx="3359187" cy="107298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/>
          <a:srcRect l="7711" t="21036" r="4941" b="27438"/>
          <a:stretch/>
        </p:blipFill>
        <p:spPr bwMode="auto">
          <a:xfrm>
            <a:off x="1835696" y="188640"/>
            <a:ext cx="5112568" cy="1646121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5818" y="3933056"/>
            <a:ext cx="3087705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Let us pray 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For 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 OLICAT team </a:t>
            </a:r>
          </a:p>
        </p:txBody>
      </p:sp>
      <p:sp>
        <p:nvSpPr>
          <p:cNvPr id="15" name="Content Placeholder 4"/>
          <p:cNvSpPr>
            <a:spLocks noGrp="1"/>
          </p:cNvSpPr>
          <p:nvPr/>
        </p:nvSpPr>
        <p:spPr>
          <a:xfrm>
            <a:off x="3851920" y="2358257"/>
            <a:ext cx="4866005" cy="447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457200" algn="l"/>
              </a:tabLst>
            </a:pPr>
            <a:r>
              <a:rPr lang="en-GB" sz="24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13. Jesus is taken down from the Cross.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24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en-GB" sz="24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GB" sz="24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How do we find hope when it seems to have gone?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2400" b="1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457200" algn="l"/>
              </a:tabLst>
            </a:pPr>
            <a:r>
              <a:rPr lang="en-GB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adore you, O Christ, and we bless you.</a:t>
            </a:r>
            <a:br>
              <a:rPr lang="en-GB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R.  Because, by </a:t>
            </a:r>
            <a:r>
              <a:rPr lang="en-GB" sz="2400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GB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holy cross, you have redeemed the world.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" y="3255146"/>
            <a:ext cx="3359187" cy="107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9818" y="2549236"/>
            <a:ext cx="95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717" t="30963" r="7335" b="14201"/>
          <a:stretch/>
        </p:blipFill>
        <p:spPr bwMode="auto">
          <a:xfrm>
            <a:off x="3851920" y="112395"/>
            <a:ext cx="4263400" cy="1537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9" y="112395"/>
            <a:ext cx="1749704" cy="2621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532" y="4849379"/>
            <a:ext cx="2456122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Let us Pray 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For 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 Diocese of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Northampton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idx="1"/>
          </p:nvPr>
        </p:nvSpPr>
        <p:spPr>
          <a:xfrm>
            <a:off x="3200243" y="1844824"/>
            <a:ext cx="5699149" cy="4471626"/>
          </a:xfrm>
        </p:spPr>
        <p:txBody>
          <a:bodyPr>
            <a:noAutofit/>
          </a:bodyPr>
          <a:lstStyle/>
          <a:p>
            <a:pPr marL="685800" indent="-685800">
              <a:buBlip>
                <a:blip r:embed="rId5"/>
              </a:buBlip>
            </a:pPr>
            <a:r>
              <a:rPr lang="en-US" sz="2400" b="1" dirty="0">
                <a:solidFill>
                  <a:srgbClr val="000000"/>
                </a:solidFill>
              </a:rPr>
              <a:t>14. </a:t>
            </a:r>
            <a:r>
              <a:rPr lang="en-US" sz="2400" b="1" dirty="0"/>
              <a:t>Jesus is placed in the Tomb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Take a moment to be quiet. What can you hear? What can you see? Where are the signs of hope today?</a:t>
            </a:r>
            <a:br>
              <a:rPr lang="en-US" sz="2400" b="1" dirty="0"/>
            </a:b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We wait to celebrate the Resurrection </a:t>
            </a:r>
            <a:endParaRPr lang="en-US" sz="2400" b="1" dirty="0"/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685800" indent="-685800">
              <a:buBlip>
                <a:blip r:embed="rId5"/>
              </a:buBlip>
            </a:pPr>
            <a:r>
              <a:rPr lang="en-GB" sz="24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>
                <a:solidFill>
                  <a:srgbClr val="000000"/>
                </a:solidFill>
              </a:rPr>
              <a:t>R.  Because, by </a:t>
            </a:r>
            <a:r>
              <a:rPr lang="en-GB" sz="2400" b="1" dirty="0" smtClean="0">
                <a:solidFill>
                  <a:srgbClr val="000000"/>
                </a:solidFill>
              </a:rPr>
              <a:t>Your </a:t>
            </a:r>
            <a:r>
              <a:rPr lang="en-GB" sz="2400" b="1" dirty="0">
                <a:solidFill>
                  <a:srgbClr val="000000"/>
                </a:solidFill>
              </a:rPr>
              <a:t>holy cross, you have redeemed the world.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389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CD4319-21CA-4165-A08D-D1E05DC378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4617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08663-DE06-4041-8E72-E130934B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6" y="655591"/>
            <a:ext cx="3697014" cy="2315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invite you to pray the Stations of the Cross today with the OLICAT Community</a:t>
            </a:r>
            <a:br>
              <a:rPr lang="en-US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walk with Jesus on the road to Calvary and hold in prayer those who 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suffer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9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669B06-C46A-44F5-8C95-4AA9C87956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4D76B2F7-4F50-4773-9D4F-290F710032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129C72A8-9B1F-4E7C-849C-3ED6C4F65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9B4AD277-5CD3-42C3-8B43-2D645DF115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B705E15-6BC1-424E-9A76-D1005A391C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F76BC37-F98D-4577-97A0-F827D0D17B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9BD26941-01BA-4D66-8E65-20857D3DCE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49B424C-62D9-4A49-AC52-5A78F2E40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76C9EBF-ED63-4269-A697-F65099205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D803FF3-8F07-4737-8BB1-105F778F12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7FAED273-7CA0-4E1E-B334-37B189A6B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C9C1E0D9-E570-4AF5-880E-BBA6DD5228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EDEDE693-1FBA-4D1A-A164-53CCD5CB0E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6AA202F9-EAD4-4DEA-9024-632A4F73B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C6CCC0AF-E071-40EB-8C53-5ACA302724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0AA000E7-AF97-4611-99C3-B1E03F5A4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FC00B1E-E93B-4433-97D2-5360B330A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B4B77C83-19B4-4B90-ABA7-E70C365B4F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597565E2-2F06-489E-937B-AD74A7823D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F228EE9-2816-457D-83CE-BCFA543CB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74D8F1E-E29D-4C22-AF20-A95EB92C99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968" y="1167278"/>
            <a:ext cx="3667707" cy="118274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F874C-AA85-4EA5-8BB5-D5A86BF923FB}"/>
              </a:ext>
            </a:extLst>
          </p:cNvPr>
          <p:cNvSpPr txBox="1"/>
          <p:nvPr/>
        </p:nvSpPr>
        <p:spPr>
          <a:xfrm>
            <a:off x="611560" y="3502955"/>
            <a:ext cx="4752528" cy="3027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A Lent activity using </a:t>
            </a: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 </a:t>
            </a:r>
            <a:endParaRPr lang="en-US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OLICAT Stations of the Cross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74342F-62DE-4891-9161-9955DA4F4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19" r="1" b="12593"/>
          <a:stretch/>
        </p:blipFill>
        <p:spPr>
          <a:xfrm>
            <a:off x="5533339" y="3562537"/>
            <a:ext cx="3026964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123" y="1013643"/>
            <a:ext cx="4280673" cy="4155713"/>
          </a:xfrm>
        </p:spPr>
        <p:txBody>
          <a:bodyPr>
            <a:normAutofit fontScale="92500" lnSpcReduction="20000"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2400" b="1" dirty="0"/>
              <a:t>1. Jesus is condemned to death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Stop and pray for those who face injustice today.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685800" indent="-685800">
              <a:buBlip>
                <a:blip r:embed="rId2"/>
              </a:buBlip>
            </a:pPr>
            <a:r>
              <a:rPr lang="en-GB" sz="24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>
                <a:solidFill>
                  <a:srgbClr val="000000"/>
                </a:solidFill>
              </a:rPr>
              <a:t>R.  Because, by </a:t>
            </a:r>
            <a:r>
              <a:rPr lang="en-GB" sz="2400" b="1" dirty="0" smtClean="0">
                <a:solidFill>
                  <a:srgbClr val="000000"/>
                </a:solidFill>
              </a:rPr>
              <a:t>Your </a:t>
            </a:r>
            <a:r>
              <a:rPr lang="en-GB" sz="2400" b="1" dirty="0">
                <a:solidFill>
                  <a:srgbClr val="000000"/>
                </a:solidFill>
              </a:rPr>
              <a:t>holy cross, you have redeemed the world.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GB" sz="2400" b="1" dirty="0"/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A91F52D-955E-425D-9B68-3B641AE7E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37" y="5078146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30B60-EB5F-4261-9805-09E1C6CC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543" y="2789800"/>
            <a:ext cx="2176428" cy="1531126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83" y="5713323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696179" y="185451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2567" y="907618"/>
            <a:ext cx="32287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Let us pray  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For 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St John Rigby 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Catholic Primary School 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Bedford</a:t>
            </a:r>
          </a:p>
        </p:txBody>
      </p:sp>
    </p:spTree>
    <p:extLst>
      <p:ext uri="{BB962C8B-B14F-4D97-AF65-F5344CB8AC3E}">
        <p14:creationId xmlns:p14="http://schemas.microsoft.com/office/powerpoint/2010/main" val="2138935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197" y="678690"/>
            <a:ext cx="4745849" cy="4471626"/>
          </a:xfrm>
        </p:spPr>
        <p:txBody>
          <a:bodyPr>
            <a:no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2800" b="1" dirty="0"/>
              <a:t>2. Jesus receives the Cross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Pray for anyone that you know who finds life difficult at present?</a:t>
            </a:r>
          </a:p>
          <a:p>
            <a:pPr marL="685800" indent="-685800">
              <a:buBlip>
                <a:blip r:embed="rId2"/>
              </a:buBlip>
            </a:pPr>
            <a:endParaRPr lang="en-US" sz="2800" b="1" dirty="0"/>
          </a:p>
          <a:p>
            <a:pPr marL="685800" indent="-685800">
              <a:buBlip>
                <a:blip r:embed="rId2"/>
              </a:buBlip>
            </a:pPr>
            <a:r>
              <a:rPr lang="en-GB" sz="28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>
                <a:solidFill>
                  <a:srgbClr val="000000"/>
                </a:solidFill>
              </a:rPr>
              <a:t>R.  Because, by </a:t>
            </a:r>
            <a:r>
              <a:rPr lang="en-GB" sz="2800" b="1" dirty="0" smtClean="0">
                <a:solidFill>
                  <a:srgbClr val="000000"/>
                </a:solidFill>
              </a:rPr>
              <a:t>Your </a:t>
            </a:r>
            <a:r>
              <a:rPr lang="en-GB" sz="2800" b="1" dirty="0">
                <a:solidFill>
                  <a:srgbClr val="000000"/>
                </a:solidFill>
              </a:rPr>
              <a:t>holy cross, you have redeemed the world.</a:t>
            </a:r>
            <a:endParaRPr lang="en-GB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669" y="3492658"/>
            <a:ext cx="1978549" cy="13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517" y="5242115"/>
            <a:ext cx="1656315" cy="12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76477" y="320020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  <p:pic>
        <p:nvPicPr>
          <p:cNvPr id="13" name="Picture 12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59888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71993" y="1027906"/>
            <a:ext cx="26356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Let us pray 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For 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St Josephs and 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St Gregory's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Catholic primary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Bedford</a:t>
            </a:r>
          </a:p>
        </p:txBody>
      </p:sp>
    </p:spTree>
    <p:extLst>
      <p:ext uri="{BB962C8B-B14F-4D97-AF65-F5344CB8AC3E}">
        <p14:creationId xmlns:p14="http://schemas.microsoft.com/office/powerpoint/2010/main" val="3317493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3014" y="922173"/>
            <a:ext cx="4668024" cy="5013176"/>
          </a:xfrm>
        </p:spPr>
        <p:txBody>
          <a:bodyPr>
            <a:normAutofit fontScale="85000" lnSpcReduction="10000"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3000" b="1" dirty="0"/>
              <a:t>3. Jesus falls for the first time</a:t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Think about a situation which might have gone </a:t>
            </a:r>
            <a:r>
              <a:rPr lang="en-US" sz="3000" b="1" dirty="0" smtClean="0"/>
              <a:t>better? Will </a:t>
            </a:r>
            <a:r>
              <a:rPr lang="en-US" sz="3000" b="1" dirty="0"/>
              <a:t>you try again?</a:t>
            </a:r>
          </a:p>
          <a:p>
            <a:pPr marL="0" indent="0">
              <a:buNone/>
            </a:pPr>
            <a:endParaRPr lang="en-US" sz="3000" b="1" dirty="0"/>
          </a:p>
          <a:p>
            <a:pPr marL="685800" indent="-685800">
              <a:buBlip>
                <a:blip r:embed="rId2"/>
              </a:buBlip>
            </a:pPr>
            <a:r>
              <a:rPr lang="en-GB" sz="30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3000" b="1" dirty="0"/>
              <a:t/>
            </a:r>
            <a:br>
              <a:rPr lang="en-GB" sz="3000" b="1" dirty="0"/>
            </a:br>
            <a:r>
              <a:rPr lang="en-GB" sz="3000" b="1" dirty="0">
                <a:solidFill>
                  <a:srgbClr val="000000"/>
                </a:solidFill>
              </a:rPr>
              <a:t>R.  Because, by </a:t>
            </a:r>
            <a:r>
              <a:rPr lang="en-GB" sz="3000" b="1" dirty="0" smtClean="0">
                <a:solidFill>
                  <a:srgbClr val="000000"/>
                </a:solidFill>
              </a:rPr>
              <a:t>Your </a:t>
            </a:r>
            <a:r>
              <a:rPr lang="en-GB" sz="3000" b="1" dirty="0">
                <a:solidFill>
                  <a:srgbClr val="000000"/>
                </a:solidFill>
              </a:rPr>
              <a:t>holy cross, you have redeemed the world.</a:t>
            </a:r>
            <a:r>
              <a:rPr lang="en-US" sz="3000" b="1" dirty="0"/>
              <a:t/>
            </a:r>
            <a:br>
              <a:rPr lang="en-US" sz="3000" b="1" dirty="0"/>
            </a:br>
            <a:endParaRPr lang="en-GB" sz="3000" b="1" dirty="0"/>
          </a:p>
          <a:p>
            <a:endParaRPr lang="en-GB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39DD4-87EF-47F4-B526-74AE21100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974876"/>
            <a:ext cx="2242469" cy="1591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25B3C-731E-4C0A-86D8-133395483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279" y="5126297"/>
            <a:ext cx="1542422" cy="1542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3682" y="137122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  <p:pic>
        <p:nvPicPr>
          <p:cNvPr id="13" name="Picture 12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59" y="6068009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37800" y="875328"/>
            <a:ext cx="3466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Let us pray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For 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St Thomas More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Catholic Secondary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Bedford</a:t>
            </a:r>
          </a:p>
        </p:txBody>
      </p:sp>
    </p:spTree>
    <p:extLst>
      <p:ext uri="{BB962C8B-B14F-4D97-AF65-F5344CB8AC3E}">
        <p14:creationId xmlns:p14="http://schemas.microsoft.com/office/powerpoint/2010/main" val="311378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961193"/>
            <a:ext cx="3635896" cy="1325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Let us pray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For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Our Lady of Walsingham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Catholic Primary School,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Corby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609" y="673963"/>
            <a:ext cx="4792588" cy="4562318"/>
          </a:xfrm>
        </p:spPr>
        <p:txBody>
          <a:bodyPr>
            <a:normAutofit fontScale="92500" lnSpcReduction="10000"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2800" b="1" dirty="0"/>
              <a:t>4. Jesus is met by His Blessed Mother</a:t>
            </a:r>
          </a:p>
          <a:p>
            <a:pPr marL="685800" indent="-685800">
              <a:buBlip>
                <a:blip r:embed="rId2"/>
              </a:buBlip>
            </a:pPr>
            <a:endParaRPr lang="en-US" sz="2800" b="1" dirty="0"/>
          </a:p>
          <a:p>
            <a:pPr marL="685800" indent="-685800">
              <a:buBlip>
                <a:blip r:embed="rId2"/>
              </a:buBlip>
            </a:pPr>
            <a:r>
              <a:rPr lang="en-US" sz="2800" b="1" dirty="0"/>
              <a:t>We pray for Mothers who care for a sick child today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GB" sz="28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>
                <a:solidFill>
                  <a:srgbClr val="000000"/>
                </a:solidFill>
              </a:rPr>
              <a:t>R.  Because, by </a:t>
            </a:r>
            <a:r>
              <a:rPr lang="en-GB" sz="2800" b="1" dirty="0" smtClean="0">
                <a:solidFill>
                  <a:srgbClr val="000000"/>
                </a:solidFill>
              </a:rPr>
              <a:t>Your </a:t>
            </a:r>
            <a:r>
              <a:rPr lang="en-GB" sz="2800" b="1" dirty="0">
                <a:solidFill>
                  <a:srgbClr val="000000"/>
                </a:solidFill>
              </a:rPr>
              <a:t>holy cross, you have redeemed the world.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/>
          </a:p>
          <a:p>
            <a:endParaRPr lang="en-GB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917CA-3538-4CA8-80D8-2AA791F1A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70" y="2450904"/>
            <a:ext cx="1853345" cy="2481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11D70-16DE-4132-A380-50CC2ACA4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832" y="5260486"/>
            <a:ext cx="1511939" cy="1518036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38691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812325" y="320020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</p:spTree>
    <p:extLst>
      <p:ext uri="{BB962C8B-B14F-4D97-AF65-F5344CB8AC3E}">
        <p14:creationId xmlns:p14="http://schemas.microsoft.com/office/powerpoint/2010/main" val="2721890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685" y="930419"/>
            <a:ext cx="4730834" cy="1325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Let us pray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For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Our Lady’s Catholic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Primary School,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Wellingborough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20" y="5032509"/>
            <a:ext cx="1581150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418" y="2420888"/>
            <a:ext cx="2184854" cy="2016224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69" y="6068650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683991" y="196511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31609" y="673963"/>
            <a:ext cx="4792588" cy="4562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Blip>
                <a:blip r:embed="rId5"/>
              </a:buBlip>
            </a:pPr>
            <a:r>
              <a:rPr lang="en-US" sz="3000" b="1" dirty="0"/>
              <a:t>5. Simon of Cyrene helps Jesus to carry His Cross</a:t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Give thanks for those people who help you every day. Who are they?</a:t>
            </a:r>
          </a:p>
          <a:p>
            <a:pPr marL="0" indent="0">
              <a:buNone/>
            </a:pPr>
            <a:endParaRPr lang="en-US" sz="3000" b="1" dirty="0"/>
          </a:p>
          <a:p>
            <a:pPr marL="685800" indent="-685800">
              <a:buFont typeface="Arial" pitchFamily="34" charset="0"/>
              <a:buBlip>
                <a:blip r:embed="rId5"/>
              </a:buBlip>
            </a:pPr>
            <a:r>
              <a:rPr lang="en-GB" sz="30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3000" b="1" dirty="0"/>
              <a:t/>
            </a:r>
            <a:br>
              <a:rPr lang="en-GB" sz="3000" b="1" dirty="0"/>
            </a:br>
            <a:r>
              <a:rPr lang="en-GB" sz="3000" b="1" dirty="0">
                <a:solidFill>
                  <a:srgbClr val="000000"/>
                </a:solidFill>
              </a:rPr>
              <a:t>R.  Because, by your holy cross, you have redeemed the world.</a:t>
            </a:r>
            <a:r>
              <a:rPr lang="en-US" sz="3000" b="1" dirty="0"/>
              <a:t/>
            </a:r>
            <a:br>
              <a:rPr lang="en-US" sz="3000" b="1" dirty="0"/>
            </a:br>
            <a:endParaRPr lang="en-GB" sz="3000" b="1" dirty="0"/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364461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741" y="4687574"/>
            <a:ext cx="2082522" cy="1325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Let us pray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For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St Thomas More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Primary School, </a:t>
            </a:r>
            <a:b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Kettering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661" y="980728"/>
            <a:ext cx="4280673" cy="4648111"/>
          </a:xfrm>
        </p:spPr>
        <p:txBody>
          <a:bodyPr>
            <a:normAutofit fontScale="77500" lnSpcReduction="20000"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3600" b="1" dirty="0"/>
              <a:t>6. Veronica wipes the face of Jesus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Is there anyone who would appreciate your help/ support today?</a:t>
            </a:r>
          </a:p>
          <a:p>
            <a:pPr marL="685800" indent="-685800">
              <a:buBlip>
                <a:blip r:embed="rId2"/>
              </a:buBlip>
            </a:pPr>
            <a:r>
              <a:rPr lang="en-GB" sz="36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>
                <a:solidFill>
                  <a:srgbClr val="000000"/>
                </a:solidFill>
              </a:rPr>
              <a:t>R.  Because, by your holy cross, you have redeemed the world.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GB" sz="3600" b="1" dirty="0"/>
          </a:p>
          <a:p>
            <a:endParaRPr lang="en-GB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DB192-077A-49CA-9824-4FEA027DD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52" y="1226252"/>
            <a:ext cx="1524132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DE0A0A-5656-4A8B-BBBC-07F262839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689" y="115496"/>
            <a:ext cx="3792041" cy="1030313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19" y="6257290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372199" y="3428761"/>
            <a:ext cx="282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</p:spTree>
    <p:extLst>
      <p:ext uri="{BB962C8B-B14F-4D97-AF65-F5344CB8AC3E}">
        <p14:creationId xmlns:p14="http://schemas.microsoft.com/office/powerpoint/2010/main" val="179794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02" y="1360541"/>
            <a:ext cx="3893343" cy="1325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Let us pray </a:t>
            </a:r>
            <a:b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For</a:t>
            </a:r>
            <a:b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St Edward's Catholic </a:t>
            </a:r>
            <a:b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Primary School, Kettering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312" y="331926"/>
            <a:ext cx="4611542" cy="4155713"/>
          </a:xfrm>
        </p:spPr>
        <p:txBody>
          <a:bodyPr>
            <a:normAutofit fontScale="25000" lnSpcReduction="20000"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11200" b="1" dirty="0"/>
              <a:t>7. Jesus falls for the second time</a:t>
            </a:r>
            <a:br>
              <a:rPr lang="en-US" sz="11200" b="1" dirty="0"/>
            </a:br>
            <a:r>
              <a:rPr lang="en-US" sz="11200" b="1" dirty="0"/>
              <a:t/>
            </a:r>
            <a:br>
              <a:rPr lang="en-US" sz="11200" b="1" dirty="0"/>
            </a:br>
            <a:r>
              <a:rPr lang="en-US" sz="11200" b="1" dirty="0"/>
              <a:t>Let us pray for the gift of perseverance and reconciliation. </a:t>
            </a:r>
            <a:br>
              <a:rPr lang="en-US" sz="11200" b="1" dirty="0"/>
            </a:br>
            <a:r>
              <a:rPr lang="en-US" sz="11200" b="1" dirty="0"/>
              <a:t/>
            </a:r>
            <a:br>
              <a:rPr lang="en-US" sz="11200" b="1" dirty="0"/>
            </a:br>
            <a:r>
              <a:rPr lang="en-US" sz="11200" b="1" dirty="0"/>
              <a:t>Can you give  people/ situations a second chance?</a:t>
            </a:r>
          </a:p>
          <a:p>
            <a:pPr marL="685800" indent="-685800">
              <a:buBlip>
                <a:blip r:embed="rId2"/>
              </a:buBlip>
            </a:pPr>
            <a:r>
              <a:rPr lang="en-GB" sz="11200" b="1" dirty="0">
                <a:solidFill>
                  <a:srgbClr val="000000"/>
                </a:solidFill>
              </a:rPr>
              <a:t>We adore you, O Christ, and we bless you.</a:t>
            </a:r>
            <a:r>
              <a:rPr lang="en-GB" sz="11200" b="1" dirty="0"/>
              <a:t/>
            </a:r>
            <a:br>
              <a:rPr lang="en-GB" sz="11200" b="1" dirty="0"/>
            </a:br>
            <a:r>
              <a:rPr lang="en-GB" sz="11200" b="1" dirty="0">
                <a:solidFill>
                  <a:srgbClr val="000000"/>
                </a:solidFill>
              </a:rPr>
              <a:t>R.  Because, by your holy cross, you have redeemed the world.</a:t>
            </a:r>
            <a:r>
              <a:rPr lang="en-US" sz="11200" b="1" dirty="0"/>
              <a:t/>
            </a:r>
            <a:br>
              <a:rPr lang="en-US" sz="11200" b="1" dirty="0"/>
            </a:br>
            <a:endParaRPr lang="en-GB" sz="11200" b="1" dirty="0"/>
          </a:p>
          <a:p>
            <a:endParaRPr lang="en-GB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77522-7B3E-4E1E-9343-F68FEC1E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19" y="3419454"/>
            <a:ext cx="2141506" cy="1388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E0B26-C45B-4E76-9CFC-A6656AE3B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824" y="4968316"/>
            <a:ext cx="933432" cy="1388004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46732"/>
            <a:ext cx="187261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676477" y="320020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LENT 2022</a:t>
            </a:r>
          </a:p>
        </p:txBody>
      </p:sp>
    </p:spTree>
    <p:extLst>
      <p:ext uri="{BB962C8B-B14F-4D97-AF65-F5344CB8AC3E}">
        <p14:creationId xmlns:p14="http://schemas.microsoft.com/office/powerpoint/2010/main" val="3940844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15760</TotalTime>
  <Words>1046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Symbol</vt:lpstr>
      <vt:lpstr>Tempus Sans ITC</vt:lpstr>
      <vt:lpstr>Times New Roman</vt:lpstr>
      <vt:lpstr>Office Theme</vt:lpstr>
      <vt:lpstr>Lent 2022 –Stations of the Cross</vt:lpstr>
      <vt:lpstr>We invite you to pray the Stations of the Cross today with the OLICAT Community  We walk with Jesus on the road to Calvary and hold in prayer those who suffer </vt:lpstr>
      <vt:lpstr>PowerPoint Presentation</vt:lpstr>
      <vt:lpstr>PowerPoint Presentation</vt:lpstr>
      <vt:lpstr>PowerPoint Presentation</vt:lpstr>
      <vt:lpstr>Let us pray  For  Our Lady of Walsingham  Catholic Primary School,  Corby</vt:lpstr>
      <vt:lpstr>Let us pray  For Our Lady’s Catholic  Primary School,  Wellingborough</vt:lpstr>
      <vt:lpstr>Let us pray  For St Thomas More  Primary School,  Kettering</vt:lpstr>
      <vt:lpstr>Let us pray  For St Edward's Catholic  Primary School, Kettering</vt:lpstr>
      <vt:lpstr>Let us pray  For  St Brendan's Catholic  Primary School,  Corby</vt:lpstr>
      <vt:lpstr>Let us pray  For St Gregory's Catholic Primary School,  Northampton </vt:lpstr>
      <vt:lpstr>Let us pray  For St Mary's Catholic Primary School, Northampton</vt:lpstr>
      <vt:lpstr>Let us pray  For  The Good Shepherd Catholic Primary School, Northampton</vt:lpstr>
      <vt:lpstr>St Thomas Becket  Catholic School, Northampton </vt:lpstr>
      <vt:lpstr>PowerPoint Presentation</vt:lpstr>
      <vt:lpstr>PowerPoint Presentation</vt:lpstr>
    </vt:vector>
  </TitlesOfParts>
  <Company>St Thomas 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Burgess</dc:creator>
  <cp:lastModifiedBy>H Burgess</cp:lastModifiedBy>
  <cp:revision>52</cp:revision>
  <dcterms:created xsi:type="dcterms:W3CDTF">2020-02-12T13:39:49Z</dcterms:created>
  <dcterms:modified xsi:type="dcterms:W3CDTF">2022-01-27T21:39:34Z</dcterms:modified>
</cp:coreProperties>
</file>