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8" r:id="rId4"/>
    <p:sldId id="263" r:id="rId5"/>
    <p:sldId id="259" r:id="rId6"/>
    <p:sldId id="260" r:id="rId7"/>
    <p:sldId id="261" r:id="rId8"/>
    <p:sldId id="262" r:id="rId9"/>
    <p:sldId id="266" r:id="rId10"/>
    <p:sldId id="265"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CB93B-CCAA-C54A-71F2-8E168A937C84}" v="32" dt="2022-01-04T12:31:03.590"/>
    <p1510:client id="{C91A2099-F74F-842B-0E24-9D31AA4715AB}" v="114" dt="2022-01-04T12:40:27.484"/>
    <p1510:client id="{DF2FAB01-FE22-8A25-A9A8-B4A7F8682999}" v="25" dt="2022-01-04T12:21:32.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141865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57389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78333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119518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1502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402263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310798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392019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388203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167436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8856E0-260A-4F8A-8E82-05C706B244E0}" type="datetimeFigureOut">
              <a:rPr lang="en-GB" smtClean="0"/>
              <a:t>04/01/2022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DD1B0-38F2-4062-BA8B-68675D3BC40D}" type="slidenum">
              <a:rPr lang="en-GB" smtClean="0"/>
              <a:t>‹#›</a:t>
            </a:fld>
            <a:endParaRPr lang="en-GB" dirty="0"/>
          </a:p>
        </p:txBody>
      </p:sp>
    </p:spTree>
    <p:extLst>
      <p:ext uri="{BB962C8B-B14F-4D97-AF65-F5344CB8AC3E}">
        <p14:creationId xmlns:p14="http://schemas.microsoft.com/office/powerpoint/2010/main" val="49804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856E0-260A-4F8A-8E82-05C706B244E0}" type="datetimeFigureOut">
              <a:rPr lang="en-GB" smtClean="0"/>
              <a:t>04/01/2022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DD1B0-38F2-4062-BA8B-68675D3BC40D}" type="slidenum">
              <a:rPr lang="en-GB" smtClean="0"/>
              <a:t>‹#›</a:t>
            </a:fld>
            <a:endParaRPr lang="en-GB" dirty="0"/>
          </a:p>
        </p:txBody>
      </p:sp>
    </p:spTree>
    <p:extLst>
      <p:ext uri="{BB962C8B-B14F-4D97-AF65-F5344CB8AC3E}">
        <p14:creationId xmlns:p14="http://schemas.microsoft.com/office/powerpoint/2010/main" val="217340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6834" y="1153572"/>
            <a:ext cx="3200400" cy="4461163"/>
          </a:xfrm>
        </p:spPr>
        <p:txBody>
          <a:bodyPr>
            <a:normAutofit/>
          </a:bodyPr>
          <a:lstStyle/>
          <a:p>
            <a:r>
              <a:rPr lang="en-GB" dirty="0">
                <a:solidFill>
                  <a:srgbClr val="FFFFFF"/>
                </a:solidFill>
              </a:rPr>
              <a:t>Instructions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dirty="0"/>
              <a:t>The following presentation includes a short liturgy to bless your school/ classrooms at the beginning of 2022 a new school year. </a:t>
            </a:r>
          </a:p>
          <a:p>
            <a:pPr marL="0" indent="0">
              <a:buNone/>
            </a:pPr>
            <a:r>
              <a:rPr lang="en-GB" dirty="0"/>
              <a:t>You will need:</a:t>
            </a:r>
          </a:p>
          <a:p>
            <a:pPr marL="0" indent="0">
              <a:buNone/>
            </a:pPr>
            <a:r>
              <a:rPr lang="en-GB" dirty="0"/>
              <a:t>Chalk, Holy water (if available), Incense or sweet smelling fragrance .</a:t>
            </a:r>
          </a:p>
          <a:p>
            <a:pPr marL="0" indent="0">
              <a:buNone/>
            </a:pPr>
            <a:r>
              <a:rPr lang="en-GB" dirty="0"/>
              <a:t>To decide if you would like to sing the carol.</a:t>
            </a:r>
          </a:p>
          <a:p>
            <a:pPr marL="0" indent="0">
              <a:buNone/>
            </a:pPr>
            <a:r>
              <a:rPr lang="en-GB" dirty="0"/>
              <a:t>A leader (Lay Chaplain/ Senior leader) to read and take a leadership role.</a:t>
            </a:r>
          </a:p>
          <a:p>
            <a:pPr marL="0" indent="0">
              <a:buNone/>
            </a:pPr>
            <a:r>
              <a:rPr lang="en-GB" dirty="0"/>
              <a:t>A student volunteer (Chaplaincy team/ faith ambassador etc.)</a:t>
            </a:r>
          </a:p>
          <a:p>
            <a:pPr marL="0" indent="0">
              <a:buNone/>
            </a:pPr>
            <a:r>
              <a:rPr lang="en-GB" dirty="0"/>
              <a:t>5-10 minutes to conduct the liturgy.</a:t>
            </a:r>
          </a:p>
        </p:txBody>
      </p:sp>
    </p:spTree>
    <p:extLst>
      <p:ext uri="{BB962C8B-B14F-4D97-AF65-F5344CB8AC3E}">
        <p14:creationId xmlns:p14="http://schemas.microsoft.com/office/powerpoint/2010/main" val="150867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c 72">
            <a:extLst>
              <a:ext uri="{FF2B5EF4-FFF2-40B4-BE49-F238E27FC236}">
                <a16:creationId xmlns:a16="http://schemas.microsoft.com/office/drawing/2014/main"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92818" y="1370171"/>
            <a:ext cx="5085580" cy="2387600"/>
          </a:xfrm>
        </p:spPr>
        <p:txBody>
          <a:bodyPr vert="horz" lIns="91440" tIns="45720" rIns="91440" bIns="45720" rtlCol="0" anchor="b">
            <a:normAutofit/>
          </a:bodyPr>
          <a:lstStyle/>
          <a:p>
            <a:r>
              <a:rPr lang="en-US" sz="2400" b="1" dirty="0">
                <a:solidFill>
                  <a:schemeClr val="bg1"/>
                </a:solidFill>
              </a:rPr>
              <a:t>Lay Chaplain/ </a:t>
            </a:r>
            <a:r>
              <a:rPr lang="en-US" sz="2400" b="1">
                <a:solidFill>
                  <a:schemeClr val="bg1"/>
                </a:solidFill>
              </a:rPr>
              <a:t>Senior </a:t>
            </a:r>
            <a:r>
              <a:rPr lang="en-US" sz="2400" b="1" smtClean="0">
                <a:solidFill>
                  <a:schemeClr val="bg1"/>
                </a:solidFill>
              </a:rPr>
              <a:t>Leader</a:t>
            </a:r>
            <a:r>
              <a:rPr lang="en-US" sz="2400" b="1" dirty="0">
                <a:solidFill>
                  <a:schemeClr val="bg1"/>
                </a:solidFill>
              </a:rPr>
              <a:t>: </a:t>
            </a:r>
            <a:br>
              <a:rPr lang="en-US" sz="2400" b="1" dirty="0">
                <a:solidFill>
                  <a:schemeClr val="bg1"/>
                </a:solidFill>
              </a:rPr>
            </a:br>
            <a:r>
              <a:rPr lang="en-US" sz="2400" dirty="0">
                <a:solidFill>
                  <a:schemeClr val="bg1"/>
                </a:solidFill>
              </a:rPr>
              <a:t>We have blessed our school and we finish by making the sign of the Cross; </a:t>
            </a:r>
            <a:br>
              <a:rPr lang="en-US" sz="2400" dirty="0">
                <a:solidFill>
                  <a:schemeClr val="bg1"/>
                </a:solidFill>
              </a:rPr>
            </a:br>
            <a:r>
              <a:rPr lang="en-US" sz="2400" dirty="0">
                <a:solidFill>
                  <a:schemeClr val="bg1"/>
                </a:solidFill>
              </a:rPr>
              <a:t>In the name of the Father and of the Son and of the Holy Spirit. Amen.</a:t>
            </a:r>
          </a:p>
        </p:txBody>
      </p:sp>
      <p:sp>
        <p:nvSpPr>
          <p:cNvPr id="75" name="Oval 74">
            <a:extLst>
              <a:ext uri="{FF2B5EF4-FFF2-40B4-BE49-F238E27FC236}">
                <a16:creationId xmlns:a16="http://schemas.microsoft.com/office/drawing/2014/main"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098" name="Picture 2" descr="56a00e7e-19e7-47b3-99b8-57576cb40e83@GBRP123"/>
          <p:cNvPicPr>
            <a:picLocks noChangeAspect="1" noChangeArrowheads="1"/>
          </p:cNvPicPr>
          <p:nvPr/>
        </p:nvPicPr>
        <p:blipFill rotWithShape="1">
          <a:blip r:embed="rId2">
            <a:extLst>
              <a:ext uri="{28A0092B-C50C-407E-A947-70E740481C1C}">
                <a14:useLocalDpi xmlns:a14="http://schemas.microsoft.com/office/drawing/2010/main" val="0"/>
              </a:ext>
            </a:extLst>
          </a:blip>
          <a:srcRect l="1106" r="23894"/>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3298269"/>
              </p:ext>
            </p:extLst>
          </p:nvPr>
        </p:nvGraphicFramePr>
        <p:xfrm>
          <a:off x="3956616" y="3453130"/>
          <a:ext cx="4133215" cy="1005840"/>
        </p:xfrm>
        <a:graphic>
          <a:graphicData uri="http://schemas.openxmlformats.org/drawingml/2006/table">
            <a:tbl>
              <a:tblPr firstRow="1" firstCol="1" bandRow="1">
                <a:tableStyleId>{5C22544A-7EE6-4342-B048-85BDC9FD1C3A}</a:tableStyleId>
              </a:tblPr>
              <a:tblGrid>
                <a:gridCol w="1059180">
                  <a:extLst>
                    <a:ext uri="{9D8B030D-6E8A-4147-A177-3AD203B41FA5}">
                      <a16:colId xmlns:a16="http://schemas.microsoft.com/office/drawing/2014/main" val="1935860371"/>
                    </a:ext>
                  </a:extLst>
                </a:gridCol>
                <a:gridCol w="3074035">
                  <a:extLst>
                    <a:ext uri="{9D8B030D-6E8A-4147-A177-3AD203B41FA5}">
                      <a16:colId xmlns:a16="http://schemas.microsoft.com/office/drawing/2014/main" val="3427518526"/>
                    </a:ext>
                  </a:extLst>
                </a:gridCol>
              </a:tblGrid>
              <a:tr h="0">
                <a:tc>
                  <a:txBody>
                    <a:bodyPr/>
                    <a:lstStyle/>
                    <a:p>
                      <a:pPr>
                        <a:spcAft>
                          <a:spcPts val="0"/>
                        </a:spcAft>
                      </a:pPr>
                      <a:endParaRPr lang="en-GB" sz="1100" dirty="0">
                        <a:effectLst/>
                        <a:latin typeface="Verdana Ref"/>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100" dirty="0">
                          <a:effectLst/>
                        </a:rPr>
                        <a:t> </a:t>
                      </a:r>
                    </a:p>
                    <a:p>
                      <a:pPr algn="ctr">
                        <a:spcAft>
                          <a:spcPts val="0"/>
                        </a:spcAft>
                      </a:pPr>
                      <a:r>
                        <a:rPr lang="en-GB" sz="1100" dirty="0">
                          <a:effectLst/>
                        </a:rPr>
                        <a:t>NORES - Diocese of Northampton</a:t>
                      </a:r>
                    </a:p>
                    <a:p>
                      <a:pPr algn="ctr">
                        <a:spcAft>
                          <a:spcPts val="0"/>
                        </a:spcAft>
                      </a:pPr>
                      <a:r>
                        <a:rPr lang="en-GB" sz="1100" dirty="0">
                          <a:effectLst/>
                        </a:rPr>
                        <a:t>Office for RE, Evangelisation, Catechesis &amp; Schools</a:t>
                      </a:r>
                    </a:p>
                    <a:p>
                      <a:pPr algn="ctr">
                        <a:spcAft>
                          <a:spcPts val="0"/>
                        </a:spcAft>
                      </a:pPr>
                      <a:r>
                        <a:rPr lang="en-GB" sz="1100" dirty="0">
                          <a:effectLst/>
                        </a:rPr>
                        <a:t>SUPPORTING CATHOLIC EDUCATION </a:t>
                      </a:r>
                    </a:p>
                    <a:p>
                      <a:pPr algn="ctr">
                        <a:spcAft>
                          <a:spcPts val="0"/>
                        </a:spcAft>
                      </a:pPr>
                      <a:r>
                        <a:rPr lang="en-GB" sz="1100" dirty="0">
                          <a:effectLst/>
                        </a:rPr>
                        <a:t>AND FORMATION</a:t>
                      </a:r>
                    </a:p>
                    <a:p>
                      <a:pPr>
                        <a:spcAft>
                          <a:spcPts val="0"/>
                        </a:spcAft>
                      </a:pPr>
                      <a:r>
                        <a:rPr lang="en-GB" sz="1100" dirty="0">
                          <a:effectLst/>
                        </a:rPr>
                        <a:t> </a:t>
                      </a:r>
                      <a:endParaRPr lang="en-GB" sz="1100" dirty="0">
                        <a:effectLst/>
                        <a:latin typeface="Verdana Ref"/>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5980340"/>
                  </a:ext>
                </a:extLst>
              </a:tr>
            </a:tbl>
          </a:graphicData>
        </a:graphic>
      </p:graphicFrame>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9075" y="3498850"/>
            <a:ext cx="868363"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35680" y="1441255"/>
            <a:ext cx="6197851" cy="923330"/>
          </a:xfrm>
          <a:prstGeom prst="rect">
            <a:avLst/>
          </a:prstGeom>
          <a:noFill/>
        </p:spPr>
        <p:txBody>
          <a:bodyPr wrap="none" rtlCol="0">
            <a:spAutoFit/>
          </a:bodyPr>
          <a:lstStyle/>
          <a:p>
            <a:pPr algn="ctr"/>
            <a:r>
              <a:rPr lang="en-GB" dirty="0"/>
              <a:t>Resources provided by NORES Diocese of Northampton </a:t>
            </a:r>
          </a:p>
          <a:p>
            <a:pPr algn="ctr"/>
            <a:r>
              <a:rPr lang="en-GB" dirty="0"/>
              <a:t>adapted by Helen Burgess, Chaplaincy Co-ordinator (Temporary)</a:t>
            </a:r>
          </a:p>
          <a:p>
            <a:pPr algn="ctr"/>
            <a:r>
              <a:rPr lang="en-GB" dirty="0"/>
              <a:t>Our Lady Immaculate Catholic Academies Trust</a:t>
            </a:r>
          </a:p>
        </p:txBody>
      </p:sp>
      <p:pic>
        <p:nvPicPr>
          <p:cNvPr id="1026" name="Picture 4" descr="A picture containing objec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221" y="2561658"/>
            <a:ext cx="1874838" cy="6016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548640" y="18905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25910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E248E0-55F8-4E45-A07F-B49E0EEA9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c 11">
            <a:extLst>
              <a:ext uri="{FF2B5EF4-FFF2-40B4-BE49-F238E27FC236}">
                <a16:creationId xmlns:a16="http://schemas.microsoft.com/office/drawing/2014/main"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6926" r="-1" b="2290"/>
          <a:stretch/>
        </p:blipFill>
        <p:spPr bwMode="auto">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p:spPr>
      </p:pic>
      <p:sp>
        <p:nvSpPr>
          <p:cNvPr id="2" name="Title 1"/>
          <p:cNvSpPr>
            <a:spLocks noGrp="1"/>
          </p:cNvSpPr>
          <p:nvPr>
            <p:ph type="ctrTitle"/>
          </p:nvPr>
        </p:nvSpPr>
        <p:spPr>
          <a:xfrm>
            <a:off x="860742" y="754840"/>
            <a:ext cx="4001034" cy="2757748"/>
          </a:xfrm>
        </p:spPr>
        <p:txBody>
          <a:bodyPr>
            <a:normAutofit/>
          </a:bodyPr>
          <a:lstStyle/>
          <a:p>
            <a:pPr algn="l"/>
            <a:r>
              <a:rPr lang="en-GB" sz="2900" b="1" dirty="0"/>
              <a:t>20 + C + M + B + 22</a:t>
            </a:r>
            <a:r>
              <a:rPr lang="en-GB" sz="2900" dirty="0"/>
              <a:t/>
            </a:r>
            <a:br>
              <a:rPr lang="en-GB" sz="2900" dirty="0"/>
            </a:br>
            <a:r>
              <a:rPr lang="en-GB" sz="2900" b="1" dirty="0"/>
              <a:t>Christus Mansionem Benedicat</a:t>
            </a:r>
            <a:br>
              <a:rPr lang="en-GB" sz="2900" b="1" dirty="0"/>
            </a:br>
            <a:r>
              <a:rPr lang="en-GB" sz="2900" b="1" i="1" dirty="0"/>
              <a:t>May Christ Bless this Home</a:t>
            </a:r>
            <a:r>
              <a:rPr lang="en-GB" sz="2900" dirty="0"/>
              <a:t/>
            </a:r>
            <a:br>
              <a:rPr lang="en-GB" sz="2900" dirty="0"/>
            </a:br>
            <a:endParaRPr lang="en-GB" sz="2900" dirty="0"/>
          </a:p>
        </p:txBody>
      </p:sp>
      <p:pic>
        <p:nvPicPr>
          <p:cNvPr id="5" name="Picture 4"/>
          <p:cNvPicPr>
            <a:picLocks noChangeAspect="1"/>
          </p:cNvPicPr>
          <p:nvPr/>
        </p:nvPicPr>
        <p:blipFill rotWithShape="1">
          <a:blip r:embed="rId3"/>
          <a:srcRect l="4604" r="-1" b="-1"/>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236676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B7694FDC-A66D-47C8-B5A5-E5FEE8256F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9" name="Rectangle 8"/>
          <p:cNvSpPr/>
          <p:nvPr/>
        </p:nvSpPr>
        <p:spPr>
          <a:xfrm>
            <a:off x="274964" y="438411"/>
            <a:ext cx="6050118" cy="5692389"/>
          </a:xfrm>
          <a:prstGeom prst="rect">
            <a:avLst/>
          </a:prstGeom>
        </p:spPr>
        <p:txBody>
          <a:bodyPr vert="horz" lIns="91440" tIns="45720" rIns="91440" bIns="45720" rtlCol="0" anchor="t">
            <a:noAutofit/>
          </a:bodyPr>
          <a:lstStyle/>
          <a:p>
            <a:pPr>
              <a:lnSpc>
                <a:spcPct val="90000"/>
              </a:lnSpc>
              <a:spcAft>
                <a:spcPts val="600"/>
              </a:spcAft>
            </a:pPr>
            <a:r>
              <a:rPr lang="en-US" b="1" dirty="0">
                <a:solidFill>
                  <a:schemeClr val="tx1">
                    <a:alpha val="60000"/>
                  </a:schemeClr>
                </a:solidFill>
                <a:effectLst/>
              </a:rPr>
              <a:t>EPIPHANY SCHOOL BLESSING 2022</a:t>
            </a:r>
            <a:endParaRPr lang="en-US" b="1" dirty="0">
              <a:solidFill>
                <a:srgbClr val="000000">
                  <a:alpha val="60000"/>
                </a:srgbClr>
              </a:solidFill>
              <a:effectLst/>
              <a:cs typeface="Calibri"/>
            </a:endParaRPr>
          </a:p>
          <a:p>
            <a:pPr indent="-228600">
              <a:lnSpc>
                <a:spcPct val="90000"/>
              </a:lnSpc>
              <a:spcAft>
                <a:spcPts val="600"/>
              </a:spcAft>
              <a:buFont typeface="Arial" panose="020B0604020202020204" pitchFamily="34" charset="0"/>
              <a:buChar char="•"/>
            </a:pPr>
            <a:endParaRPr lang="en-US" dirty="0">
              <a:solidFill>
                <a:schemeClr val="tx1">
                  <a:alpha val="60000"/>
                </a:schemeClr>
              </a:solidFill>
              <a:effectLst/>
              <a:cs typeface="Calibri"/>
            </a:endParaRPr>
          </a:p>
          <a:p>
            <a:pPr>
              <a:lnSpc>
                <a:spcPct val="90000"/>
              </a:lnSpc>
              <a:spcAft>
                <a:spcPts val="600"/>
              </a:spcAft>
            </a:pPr>
            <a:r>
              <a:rPr lang="en-US" dirty="0">
                <a:solidFill>
                  <a:schemeClr val="tx1">
                    <a:alpha val="60000"/>
                  </a:schemeClr>
                </a:solidFill>
              </a:rPr>
              <a:t>On January 6</a:t>
            </a:r>
            <a:r>
              <a:rPr lang="en-US" baseline="30000" dirty="0">
                <a:solidFill>
                  <a:schemeClr val="tx1">
                    <a:alpha val="60000"/>
                  </a:schemeClr>
                </a:solidFill>
              </a:rPr>
              <a:t>th</a:t>
            </a:r>
            <a:r>
              <a:rPr lang="en-US" dirty="0">
                <a:solidFill>
                  <a:schemeClr val="tx1">
                    <a:alpha val="60000"/>
                  </a:schemeClr>
                </a:solidFill>
              </a:rPr>
              <a:t> we celebrate the arrival of the Kings the Magi in Bethlehem to worship Jesus. There is a very old tradition at this time to ask Jesus to bless our homes and schools. </a:t>
            </a:r>
            <a:endParaRPr lang="en-US" dirty="0">
              <a:solidFill>
                <a:schemeClr val="tx1">
                  <a:alpha val="60000"/>
                </a:schemeClr>
              </a:solidFill>
              <a:cs typeface="Calibri"/>
            </a:endParaRPr>
          </a:p>
          <a:p>
            <a:pPr indent="-228600">
              <a:lnSpc>
                <a:spcPct val="90000"/>
              </a:lnSpc>
              <a:spcAft>
                <a:spcPts val="600"/>
              </a:spcAft>
              <a:buFont typeface="Arial" panose="020B0604020202020204" pitchFamily="34" charset="0"/>
              <a:buChar char="•"/>
            </a:pPr>
            <a:endParaRPr lang="en-US" dirty="0">
              <a:solidFill>
                <a:schemeClr val="tx1">
                  <a:alpha val="60000"/>
                </a:schemeClr>
              </a:solidFill>
              <a:cs typeface="Calibri"/>
            </a:endParaRPr>
          </a:p>
          <a:p>
            <a:pPr>
              <a:lnSpc>
                <a:spcPct val="90000"/>
              </a:lnSpc>
              <a:spcAft>
                <a:spcPts val="600"/>
              </a:spcAft>
            </a:pPr>
            <a:r>
              <a:rPr lang="en-US" dirty="0">
                <a:solidFill>
                  <a:schemeClr val="tx1">
                    <a:alpha val="60000"/>
                  </a:schemeClr>
                </a:solidFill>
              </a:rPr>
              <a:t>We can mark the top of a door in chalk with the date, 2022. </a:t>
            </a:r>
            <a:endParaRPr lang="en-US" dirty="0">
              <a:solidFill>
                <a:srgbClr val="000000">
                  <a:alpha val="60000"/>
                </a:srgbClr>
              </a:solidFill>
              <a:effectLst/>
              <a:cs typeface="Calibri"/>
            </a:endParaRPr>
          </a:p>
          <a:p>
            <a:pPr>
              <a:lnSpc>
                <a:spcPct val="90000"/>
              </a:lnSpc>
              <a:spcAft>
                <a:spcPts val="600"/>
              </a:spcAft>
            </a:pPr>
            <a:r>
              <a:rPr lang="en-US" dirty="0">
                <a:solidFill>
                  <a:schemeClr val="tx1">
                    <a:alpha val="60000"/>
                  </a:schemeClr>
                </a:solidFill>
              </a:rPr>
              <a:t>We add the first letter of the names given to the Kings the Magi who brought presents to Jesus in his first home : </a:t>
            </a:r>
            <a:endParaRPr lang="en-US" dirty="0">
              <a:solidFill>
                <a:schemeClr val="tx1">
                  <a:alpha val="60000"/>
                </a:schemeClr>
              </a:solidFill>
              <a:effectLst/>
              <a:cs typeface="Calibri"/>
            </a:endParaRPr>
          </a:p>
          <a:p>
            <a:pPr marL="342900" indent="-228600">
              <a:lnSpc>
                <a:spcPct val="90000"/>
              </a:lnSpc>
              <a:spcAft>
                <a:spcPts val="600"/>
              </a:spcAft>
              <a:buFont typeface="Arial" panose="020B0604020202020204" pitchFamily="34" charset="0"/>
              <a:buChar char="•"/>
              <a:tabLst>
                <a:tab pos="457200" algn="l"/>
              </a:tabLst>
            </a:pPr>
            <a:r>
              <a:rPr lang="en-US" dirty="0">
                <a:solidFill>
                  <a:schemeClr val="tx1">
                    <a:alpha val="60000"/>
                  </a:schemeClr>
                </a:solidFill>
              </a:rPr>
              <a:t>C for Caspar, </a:t>
            </a:r>
            <a:endParaRPr lang="en-US" dirty="0">
              <a:solidFill>
                <a:schemeClr val="tx1">
                  <a:alpha val="60000"/>
                </a:schemeClr>
              </a:solidFill>
              <a:effectLst/>
              <a:cs typeface="Calibri"/>
            </a:endParaRPr>
          </a:p>
          <a:p>
            <a:pPr marL="342900" indent="-228600">
              <a:lnSpc>
                <a:spcPct val="90000"/>
              </a:lnSpc>
              <a:spcAft>
                <a:spcPts val="600"/>
              </a:spcAft>
              <a:buFont typeface="Arial" panose="020B0604020202020204" pitchFamily="34" charset="0"/>
              <a:buChar char="•"/>
              <a:tabLst>
                <a:tab pos="457200" algn="l"/>
              </a:tabLst>
            </a:pPr>
            <a:r>
              <a:rPr lang="en-US" dirty="0">
                <a:solidFill>
                  <a:schemeClr val="tx1">
                    <a:alpha val="60000"/>
                  </a:schemeClr>
                </a:solidFill>
              </a:rPr>
              <a:t>M for Melchior, </a:t>
            </a:r>
            <a:endParaRPr lang="en-US" dirty="0">
              <a:solidFill>
                <a:schemeClr val="tx1">
                  <a:alpha val="60000"/>
                </a:schemeClr>
              </a:solidFill>
              <a:effectLst/>
              <a:cs typeface="Calibri"/>
            </a:endParaRPr>
          </a:p>
          <a:p>
            <a:pPr marL="342900" indent="-228600">
              <a:lnSpc>
                <a:spcPct val="90000"/>
              </a:lnSpc>
              <a:spcAft>
                <a:spcPts val="600"/>
              </a:spcAft>
              <a:buFont typeface="Arial" panose="020B0604020202020204" pitchFamily="34" charset="0"/>
              <a:buChar char="•"/>
              <a:tabLst>
                <a:tab pos="457200" algn="l"/>
              </a:tabLst>
            </a:pPr>
            <a:r>
              <a:rPr lang="en-US" dirty="0">
                <a:solidFill>
                  <a:schemeClr val="tx1">
                    <a:alpha val="60000"/>
                  </a:schemeClr>
                </a:solidFill>
              </a:rPr>
              <a:t>B for Balthasar. </a:t>
            </a:r>
            <a:endParaRPr lang="en-US" dirty="0">
              <a:solidFill>
                <a:schemeClr val="tx1">
                  <a:alpha val="60000"/>
                </a:schemeClr>
              </a:solidFill>
              <a:effectLst/>
              <a:cs typeface="Calibri"/>
            </a:endParaRPr>
          </a:p>
          <a:p>
            <a:pPr indent="-228600">
              <a:lnSpc>
                <a:spcPct val="90000"/>
              </a:lnSpc>
              <a:spcAft>
                <a:spcPts val="600"/>
              </a:spcAft>
              <a:buFont typeface="Arial" panose="020B0604020202020204" pitchFamily="34" charset="0"/>
              <a:buChar char="•"/>
            </a:pPr>
            <a:endParaRPr lang="en-US" dirty="0">
              <a:solidFill>
                <a:schemeClr val="tx1">
                  <a:alpha val="60000"/>
                </a:schemeClr>
              </a:solidFill>
              <a:cs typeface="Calibri"/>
            </a:endParaRPr>
          </a:p>
          <a:p>
            <a:pPr>
              <a:lnSpc>
                <a:spcPct val="90000"/>
              </a:lnSpc>
              <a:spcAft>
                <a:spcPts val="600"/>
              </a:spcAft>
            </a:pPr>
            <a:r>
              <a:rPr lang="en-US" dirty="0">
                <a:solidFill>
                  <a:schemeClr val="tx1">
                    <a:alpha val="60000"/>
                  </a:schemeClr>
                </a:solidFill>
              </a:rPr>
              <a:t>The three letters, C-M-B,  also stand for the three words of a Latin prayer :</a:t>
            </a:r>
            <a:endParaRPr lang="en-US" dirty="0">
              <a:solidFill>
                <a:schemeClr val="tx1">
                  <a:alpha val="60000"/>
                </a:schemeClr>
              </a:solidFill>
              <a:effectLst/>
              <a:cs typeface="Calibri"/>
            </a:endParaRPr>
          </a:p>
          <a:p>
            <a:pPr>
              <a:lnSpc>
                <a:spcPct val="90000"/>
              </a:lnSpc>
              <a:spcAft>
                <a:spcPts val="600"/>
              </a:spcAft>
            </a:pPr>
            <a:r>
              <a:rPr lang="en-US" dirty="0">
                <a:solidFill>
                  <a:schemeClr val="tx1">
                    <a:alpha val="60000"/>
                  </a:schemeClr>
                </a:solidFill>
              </a:rPr>
              <a:t>– </a:t>
            </a:r>
            <a:r>
              <a:rPr lang="en-US" i="1" dirty="0">
                <a:solidFill>
                  <a:schemeClr val="tx1">
                    <a:alpha val="60000"/>
                  </a:schemeClr>
                </a:solidFill>
              </a:rPr>
              <a:t>Christus Mansionem Benedicat</a:t>
            </a:r>
            <a:r>
              <a:rPr lang="en-US" dirty="0">
                <a:solidFill>
                  <a:schemeClr val="tx1">
                    <a:alpha val="60000"/>
                  </a:schemeClr>
                </a:solidFill>
              </a:rPr>
              <a:t>  =  May Christ bless this house  </a:t>
            </a:r>
            <a:endParaRPr lang="en-US" dirty="0">
              <a:solidFill>
                <a:srgbClr val="000000">
                  <a:alpha val="60000"/>
                </a:srgbClr>
              </a:solidFill>
              <a:effectLst/>
              <a:cs typeface="Calibri"/>
            </a:endParaRPr>
          </a:p>
        </p:txBody>
      </p:sp>
      <p:sp>
        <p:nvSpPr>
          <p:cNvPr id="12"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7" name="Picture 6"/>
          <p:cNvPicPr>
            <a:picLocks noChangeAspect="1"/>
          </p:cNvPicPr>
          <p:nvPr/>
        </p:nvPicPr>
        <p:blipFill>
          <a:blip r:embed="rId2"/>
          <a:stretch>
            <a:fillRect/>
          </a:stretch>
        </p:blipFill>
        <p:spPr>
          <a:xfrm>
            <a:off x="7499994" y="2063986"/>
            <a:ext cx="3240000" cy="2328143"/>
          </a:xfrm>
          <a:prstGeom prst="rect">
            <a:avLst/>
          </a:prstGeom>
        </p:spPr>
      </p:pic>
    </p:spTree>
    <p:extLst>
      <p:ext uri="{BB962C8B-B14F-4D97-AF65-F5344CB8AC3E}">
        <p14:creationId xmlns:p14="http://schemas.microsoft.com/office/powerpoint/2010/main" val="168002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43467"/>
            <a:ext cx="4620584" cy="4567137"/>
          </a:xfrm>
        </p:spPr>
        <p:txBody>
          <a:bodyPr vert="horz" lIns="91440" tIns="45720" rIns="91440" bIns="45720" rtlCol="0" anchor="b">
            <a:normAutofit/>
          </a:bodyPr>
          <a:lstStyle/>
          <a:p>
            <a:r>
              <a:rPr lang="en-US" sz="3100" b="1" dirty="0"/>
              <a:t>Lay Chaplain/ Senior </a:t>
            </a:r>
            <a:r>
              <a:rPr lang="en-US" sz="3100" b="1" dirty="0" smtClean="0"/>
              <a:t>Leader</a:t>
            </a:r>
            <a:r>
              <a:rPr lang="en-US" sz="3100" b="1" dirty="0"/>
              <a:t>: </a:t>
            </a:r>
            <a:br>
              <a:rPr lang="en-US" sz="3100" b="1" dirty="0"/>
            </a:br>
            <a:r>
              <a:rPr lang="en-US" sz="3100" dirty="0"/>
              <a:t>Let us begin this liturgy to bless our school at the beginning of 2022 and make the Sign of the Cross. </a:t>
            </a:r>
            <a:br>
              <a:rPr lang="en-US" sz="3100" dirty="0"/>
            </a:br>
            <a:r>
              <a:rPr lang="en-US" sz="3100" dirty="0"/>
              <a:t>In the name of the Father and of the Son and of the Holy Spirit. Amen.</a:t>
            </a:r>
          </a:p>
        </p:txBody>
      </p:sp>
      <p:pic>
        <p:nvPicPr>
          <p:cNvPr id="5" name="Picture 4"/>
          <p:cNvPicPr>
            <a:picLocks noChangeAspect="1"/>
          </p:cNvPicPr>
          <p:nvPr/>
        </p:nvPicPr>
        <p:blipFill rotWithShape="1">
          <a:blip r:embed="rId2"/>
          <a:srcRect l="5782" r="2900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5876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684CCF-CEBB-4D8E-A366-95E43D4C7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838201" y="1825625"/>
            <a:ext cx="4933462" cy="4351338"/>
          </a:xfrm>
          <a:prstGeom prst="rect">
            <a:avLst/>
          </a:prstGeom>
        </p:spPr>
        <p:txBody>
          <a:bodyPr vert="horz" lIns="91440" tIns="45720" rIns="91440" bIns="45720" rtlCol="0" anchor="t">
            <a:normAutofit/>
          </a:bodyPr>
          <a:lstStyle/>
          <a:p>
            <a:pPr>
              <a:lnSpc>
                <a:spcPct val="90000"/>
              </a:lnSpc>
              <a:spcAft>
                <a:spcPts val="600"/>
              </a:spcAft>
            </a:pPr>
            <a:r>
              <a:rPr lang="en-US" sz="1700" b="1" dirty="0"/>
              <a:t>A Blessing Prayer </a:t>
            </a:r>
            <a:endParaRPr lang="en-US" dirty="0"/>
          </a:p>
          <a:p>
            <a:pPr indent="-228600">
              <a:lnSpc>
                <a:spcPct val="90000"/>
              </a:lnSpc>
              <a:spcAft>
                <a:spcPts val="600"/>
              </a:spcAft>
              <a:buFont typeface="Arial" panose="020B0604020202020204" pitchFamily="34" charset="0"/>
              <a:buChar char="•"/>
            </a:pPr>
            <a:endParaRPr lang="en-US" sz="1700" dirty="0">
              <a:effectLst/>
            </a:endParaRPr>
          </a:p>
          <a:p>
            <a:pPr>
              <a:lnSpc>
                <a:spcPct val="90000"/>
              </a:lnSpc>
              <a:spcAft>
                <a:spcPts val="600"/>
              </a:spcAft>
            </a:pPr>
            <a:r>
              <a:rPr lang="en-US" sz="1700" b="1" dirty="0"/>
              <a:t>Lay Chaplain/ Senior </a:t>
            </a:r>
            <a:r>
              <a:rPr lang="en-US" sz="1700" b="1" dirty="0" smtClean="0"/>
              <a:t>Le</a:t>
            </a:r>
            <a:r>
              <a:rPr lang="en-US" sz="1700" b="1" dirty="0" smtClean="0"/>
              <a:t>ader</a:t>
            </a:r>
            <a:r>
              <a:rPr lang="en-US" sz="1700" b="1" dirty="0"/>
              <a:t>: </a:t>
            </a:r>
            <a:endParaRPr lang="en-US" sz="1700" b="1" dirty="0">
              <a:cs typeface="Calibri" panose="020F0502020204030204"/>
            </a:endParaRPr>
          </a:p>
          <a:p>
            <a:pPr>
              <a:lnSpc>
                <a:spcPct val="90000"/>
              </a:lnSpc>
              <a:spcAft>
                <a:spcPts val="600"/>
              </a:spcAft>
            </a:pPr>
            <a:r>
              <a:rPr lang="en-US" sz="1700" dirty="0"/>
              <a:t>Blessed are you, Lord God of all creation: by the guidance of a star you led the magi to your child and by the light of faith you bring us to know Jesus. </a:t>
            </a:r>
            <a:endParaRPr lang="en-US" sz="1700" dirty="0">
              <a:cs typeface="Calibri" panose="020F0502020204030204"/>
            </a:endParaRPr>
          </a:p>
          <a:p>
            <a:pPr>
              <a:lnSpc>
                <a:spcPct val="90000"/>
              </a:lnSpc>
              <a:spcAft>
                <a:spcPts val="600"/>
              </a:spcAft>
            </a:pPr>
            <a:r>
              <a:rPr lang="en-US" sz="1700" dirty="0"/>
              <a:t>Bless us as we burn this incense (scented candle), the beautiful smell reminds us of our prayerful lives offered up to you.</a:t>
            </a:r>
            <a:endParaRPr lang="en-US" sz="1700" dirty="0">
              <a:cs typeface="Calibri" panose="020F0502020204030204"/>
            </a:endParaRPr>
          </a:p>
          <a:p>
            <a:pPr>
              <a:lnSpc>
                <a:spcPct val="90000"/>
              </a:lnSpc>
              <a:spcAft>
                <a:spcPts val="600"/>
              </a:spcAft>
            </a:pPr>
            <a:r>
              <a:rPr lang="en-US" sz="1700" dirty="0"/>
              <a:t>Bless us as we use this chalk to mark our doors in your honour. </a:t>
            </a:r>
            <a:endParaRPr lang="en-US" sz="1700" dirty="0">
              <a:cs typeface="Calibri" panose="020F0502020204030204"/>
            </a:endParaRPr>
          </a:p>
          <a:p>
            <a:pPr>
              <a:lnSpc>
                <a:spcPct val="90000"/>
              </a:lnSpc>
              <a:spcAft>
                <a:spcPts val="600"/>
              </a:spcAft>
            </a:pPr>
            <a:r>
              <a:rPr lang="en-US" sz="1700" dirty="0"/>
              <a:t>Bless us as we sprinkle our school/class with this Holy water. We remember our Baptism. </a:t>
            </a:r>
            <a:endParaRPr lang="en-US" sz="1700" dirty="0">
              <a:cs typeface="Calibri" panose="020F0502020204030204"/>
            </a:endParaRPr>
          </a:p>
          <a:p>
            <a:pPr>
              <a:lnSpc>
                <a:spcPct val="90000"/>
              </a:lnSpc>
              <a:spcAft>
                <a:spcPts val="600"/>
              </a:spcAft>
            </a:pPr>
            <a:r>
              <a:rPr lang="en-US" sz="1700" dirty="0"/>
              <a:t>May our school be a place in which we become like you. Amen.</a:t>
            </a:r>
            <a:endParaRPr lang="en-US" sz="1700" dirty="0">
              <a:effectLst/>
              <a:cs typeface="Calibri"/>
            </a:endParaRPr>
          </a:p>
          <a:p>
            <a:pPr indent="-228600">
              <a:lnSpc>
                <a:spcPct val="90000"/>
              </a:lnSpc>
              <a:spcAft>
                <a:spcPts val="600"/>
              </a:spcAft>
              <a:buFont typeface="Arial" panose="020B0604020202020204" pitchFamily="34" charset="0"/>
              <a:buChar char="•"/>
            </a:pPr>
            <a:endParaRPr lang="en-US" sz="1700" dirty="0">
              <a:effectLst/>
            </a:endParaRPr>
          </a:p>
        </p:txBody>
      </p:sp>
      <p:pic>
        <p:nvPicPr>
          <p:cNvPr id="8" name="Picture 7"/>
          <p:cNvPicPr>
            <a:picLocks noChangeAspect="1"/>
          </p:cNvPicPr>
          <p:nvPr/>
        </p:nvPicPr>
        <p:blipFill rotWithShape="1">
          <a:blip r:embed="rId2"/>
          <a:srcRect l="1241" r="26382"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6" name="Arc 25">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p:cNvPicPr>
            <a:picLocks noChangeAspect="1"/>
          </p:cNvPicPr>
          <p:nvPr/>
        </p:nvPicPr>
        <p:blipFill rotWithShape="1">
          <a:blip r:embed="rId3"/>
          <a:srcRect l="10539" r="11950" b="4"/>
          <a:stretch/>
        </p:blipFill>
        <p:spPr>
          <a:xfrm flipV="1">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Picture 6"/>
          <p:cNvPicPr>
            <a:picLocks noChangeAspect="1"/>
          </p:cNvPicPr>
          <p:nvPr/>
        </p:nvPicPr>
        <p:blipFill rotWithShape="1">
          <a:blip r:embed="rId4"/>
          <a:srcRect l="17346" r="40401"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66910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srcRect l="6240" r="9229" b="-1"/>
          <a:stretch/>
        </p:blipFill>
        <p:spPr>
          <a:xfrm>
            <a:off x="20" y="431"/>
            <a:ext cx="8115280" cy="6408311"/>
          </a:xfrm>
          <a:prstGeom prst="rect">
            <a:avLst/>
          </a:prstGeom>
        </p:spPr>
      </p:pic>
      <p:sp>
        <p:nvSpPr>
          <p:cNvPr id="5" name="Rectangle 4"/>
          <p:cNvSpPr/>
          <p:nvPr/>
        </p:nvSpPr>
        <p:spPr>
          <a:xfrm>
            <a:off x="8173467" y="852655"/>
            <a:ext cx="3955332" cy="3999552"/>
          </a:xfrm>
          <a:prstGeom prst="rect">
            <a:avLst/>
          </a:prstGeom>
        </p:spPr>
        <p:txBody>
          <a:bodyPr vert="horz" lIns="91440" tIns="45720" rIns="91440" bIns="45720" rtlCol="0" anchor="t">
            <a:noAutofit/>
          </a:bodyPr>
          <a:lstStyle/>
          <a:p>
            <a:pPr>
              <a:lnSpc>
                <a:spcPct val="90000"/>
              </a:lnSpc>
              <a:spcAft>
                <a:spcPts val="600"/>
              </a:spcAft>
            </a:pPr>
            <a:r>
              <a:rPr lang="en-US" sz="1600" b="1" dirty="0"/>
              <a:t>We sing together the carol</a:t>
            </a:r>
            <a:endParaRPr lang="en-US" sz="1600" dirty="0">
              <a:effectLst/>
              <a:cs typeface="Calibri" panose="020F0502020204030204"/>
            </a:endParaRPr>
          </a:p>
          <a:p>
            <a:pPr>
              <a:lnSpc>
                <a:spcPct val="90000"/>
              </a:lnSpc>
              <a:spcAft>
                <a:spcPts val="600"/>
              </a:spcAft>
            </a:pPr>
            <a:r>
              <a:rPr lang="en-US" sz="1600" dirty="0"/>
              <a:t>1.We three Kings of Orient are; bearing gifts we traverse afar, field and fountain, moor and mountain, following yonder star.</a:t>
            </a:r>
            <a:endParaRPr lang="en-US" sz="1600" dirty="0">
              <a:effectLst/>
              <a:cs typeface="Calibri" panose="020F0502020204030204"/>
            </a:endParaRPr>
          </a:p>
          <a:p>
            <a:pPr>
              <a:lnSpc>
                <a:spcPct val="90000"/>
              </a:lnSpc>
              <a:spcAft>
                <a:spcPts val="600"/>
              </a:spcAft>
            </a:pPr>
            <a:r>
              <a:rPr lang="en-US" sz="1600" i="1" dirty="0"/>
              <a:t>Chorus: O star of wonder, star of night, star with royal beauty bright, westward leading, still proceeding guide us to thy perfect light.</a:t>
            </a:r>
            <a:endParaRPr lang="en-US" sz="1600" dirty="0">
              <a:effectLst/>
              <a:cs typeface="Calibri" panose="020F0502020204030204"/>
            </a:endParaRPr>
          </a:p>
          <a:p>
            <a:pPr>
              <a:lnSpc>
                <a:spcPct val="90000"/>
              </a:lnSpc>
              <a:spcAft>
                <a:spcPts val="600"/>
              </a:spcAft>
            </a:pPr>
            <a:r>
              <a:rPr lang="en-US" sz="1600" dirty="0"/>
              <a:t>2. Born a King on Bethlehem plain gold I bring to crown him again, King forever, ceasing never, over us all to reign. </a:t>
            </a:r>
            <a:endParaRPr lang="en-US" sz="1600" dirty="0">
              <a:cs typeface="Calibri"/>
            </a:endParaRPr>
          </a:p>
          <a:p>
            <a:pPr>
              <a:lnSpc>
                <a:spcPct val="90000"/>
              </a:lnSpc>
              <a:spcAft>
                <a:spcPts val="600"/>
              </a:spcAft>
            </a:pPr>
            <a:r>
              <a:rPr lang="en-US" sz="1600" dirty="0"/>
              <a:t>3. Frankincense to offer have I, Incense owns a Deity nigh. Prayer and praising, all are raising, worship him, God most high.</a:t>
            </a:r>
            <a:endParaRPr lang="en-US" sz="1600" dirty="0">
              <a:effectLst/>
              <a:cs typeface="Calibri"/>
            </a:endParaRPr>
          </a:p>
          <a:p>
            <a:pPr>
              <a:lnSpc>
                <a:spcPct val="90000"/>
              </a:lnSpc>
              <a:spcAft>
                <a:spcPts val="600"/>
              </a:spcAft>
            </a:pPr>
            <a:r>
              <a:rPr lang="en-US" sz="1600" dirty="0"/>
              <a:t>4. Myrrh is mine, its bitter perfume  breathes a life of gathering gloom; sorrowing, sighing, bleeding, dying, sealed in the stone-cold tomb.</a:t>
            </a:r>
            <a:endParaRPr lang="en-US" sz="1600" dirty="0">
              <a:effectLst/>
              <a:cs typeface="Calibri"/>
            </a:endParaRPr>
          </a:p>
          <a:p>
            <a:pPr>
              <a:lnSpc>
                <a:spcPct val="90000"/>
              </a:lnSpc>
              <a:spcAft>
                <a:spcPts val="600"/>
              </a:spcAft>
            </a:pPr>
            <a:r>
              <a:rPr lang="en-US" sz="1600" dirty="0"/>
              <a:t>5. Glorious now behold him arise, King and God and sacrifice. </a:t>
            </a:r>
            <a:endParaRPr lang="en-US" sz="1600" dirty="0">
              <a:effectLst/>
              <a:cs typeface="Calibri"/>
            </a:endParaRPr>
          </a:p>
          <a:p>
            <a:pPr>
              <a:lnSpc>
                <a:spcPct val="90000"/>
              </a:lnSpc>
              <a:spcAft>
                <a:spcPts val="600"/>
              </a:spcAft>
            </a:pPr>
            <a:r>
              <a:rPr lang="en-US" sz="1600" dirty="0"/>
              <a:t>“Alleluia, alleluia!”  earth to heaven replies.</a:t>
            </a:r>
            <a:endParaRPr lang="en-US" sz="1600" dirty="0">
              <a:effectLst/>
              <a:cs typeface="Calibri"/>
            </a:endParaRPr>
          </a:p>
          <a:p>
            <a:pPr indent="-228600">
              <a:lnSpc>
                <a:spcPct val="90000"/>
              </a:lnSpc>
              <a:spcAft>
                <a:spcPts val="600"/>
              </a:spcAft>
              <a:buFont typeface="Arial" panose="020B0604020202020204" pitchFamily="34" charset="0"/>
              <a:buChar char="•"/>
            </a:pPr>
            <a:endParaRPr lang="en-US" sz="1600" dirty="0">
              <a:effectLst/>
              <a:cs typeface="Calibri"/>
            </a:endParaRPr>
          </a:p>
        </p:txBody>
      </p:sp>
      <p:sp>
        <p:nvSpPr>
          <p:cNvPr id="22" name="Rectangle 21">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9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217" y="908605"/>
            <a:ext cx="11530148" cy="6001643"/>
          </a:xfrm>
          <a:prstGeom prst="rect">
            <a:avLst/>
          </a:prstGeom>
        </p:spPr>
        <p:txBody>
          <a:bodyPr wrap="square">
            <a:spAutoFit/>
          </a:bodyPr>
          <a:lstStyle/>
          <a:p>
            <a:pPr>
              <a:spcAft>
                <a:spcPts val="0"/>
              </a:spcAft>
              <a:tabLst>
                <a:tab pos="2250440" algn="l"/>
              </a:tabLst>
            </a:pPr>
            <a:r>
              <a:rPr lang="en-GB" b="1" dirty="0">
                <a:latin typeface="Calibri" panose="020F0502020204030204" pitchFamily="34" charset="0"/>
                <a:ea typeface="Times New Roman" panose="02020603050405020304" pitchFamily="18" charset="0"/>
                <a:cs typeface="Times New Roman" panose="02020603050405020304" pitchFamily="18" charset="0"/>
              </a:rPr>
              <a:t>Gospel – read by Lay Chaplain or Senior </a:t>
            </a:r>
            <a:r>
              <a:rPr lang="en-GB" b="1" dirty="0" smtClean="0">
                <a:latin typeface="Calibri" panose="020F0502020204030204" pitchFamily="34" charset="0"/>
                <a:ea typeface="Times New Roman" panose="02020603050405020304" pitchFamily="18" charset="0"/>
                <a:cs typeface="Times New Roman" panose="02020603050405020304" pitchFamily="18" charset="0"/>
              </a:rPr>
              <a:t>Leader</a:t>
            </a:r>
            <a:endParaRPr lang="en-GB"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tabLst>
                <a:tab pos="2250440" algn="l"/>
              </a:tabLst>
            </a:pPr>
            <a:endParaRPr lang="en-GB" sz="2400" dirty="0">
              <a:effectLst/>
              <a:latin typeface="Verdana Ref"/>
              <a:ea typeface="Times New Roman" panose="02020603050405020304" pitchFamily="18" charset="0"/>
              <a:cs typeface="Times New Roman" panose="02020603050405020304" pitchFamily="18" charset="0"/>
            </a:endParaRPr>
          </a:p>
          <a:p>
            <a:pPr>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 reading from St Matthews Gospel</a:t>
            </a:r>
            <a:endParaRPr lang="en-GB" sz="2400" dirty="0">
              <a:effectLst/>
              <a:latin typeface="Verdana Ref"/>
              <a:ea typeface="Times New Roman" panose="02020603050405020304" pitchFamily="18" charset="0"/>
              <a:cs typeface="Times New Roman" panose="02020603050405020304" pitchFamily="18" charset="0"/>
            </a:endParaRPr>
          </a:p>
          <a:p>
            <a:pPr marR="12700">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R="12700">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After Jesus had been born at Bethlehem in Judaea during the reign of King Herod, some wise men came to Jerusalem from the east. 'Where is the infant king of the Jews?' they asked. 'We saw his star as it rose and have come to do him homage.' When King Herod heard this he was perturbed, and so was the whole of Jerusalem. He called together all the chief priests and the scribes of the people, and enquired of them where the Christ was to be born. 'At Bethlehem in Judaea,' they told him, 'for this is what the prophet wrote: </a:t>
            </a:r>
            <a:r>
              <a:rPr lang="en-GB" i="1" dirty="0">
                <a:latin typeface="Calibri" panose="020F0502020204030204" pitchFamily="34" charset="0"/>
                <a:ea typeface="Times New Roman" panose="02020603050405020304" pitchFamily="18" charset="0"/>
                <a:cs typeface="Times New Roman" panose="02020603050405020304" pitchFamily="18" charset="0"/>
              </a:rPr>
              <a:t>And you, Bethlehem, in the land of Judah, you are by no means least among the leaders of Judah, for out of you will come a leader who will shepherd my people Israel.' </a:t>
            </a:r>
            <a:r>
              <a:rPr lang="en-GB" dirty="0">
                <a:latin typeface="Calibri" panose="020F0502020204030204" pitchFamily="34" charset="0"/>
                <a:ea typeface="Times New Roman" panose="02020603050405020304" pitchFamily="18" charset="0"/>
                <a:cs typeface="Times New Roman" panose="02020603050405020304" pitchFamily="18" charset="0"/>
              </a:rPr>
              <a:t>Then Herod summoned the wise men to see him privately. He asked them the exact date on which the star had appeared, and sent them on to Bethlehem. 'Go and find out all about the child,' he said 'and when you have found him, let me know, so that I too may go and do him homage.' Having listened to what the king had to say, they set out. And there in front of them was the star they had seen rising; it went forward and halted over the place where the child was. The sight of the star filled them with delight, and going into the house they saw the child with his mother Mary, and falling to their knees they did him homage. Then, opening their treasures, they offered him gifts of gold and frankincense and myrrh. But they were warned in a dream not to go back to Herod, and returned to their own country by a different way.</a:t>
            </a:r>
            <a:endParaRPr lang="en-GB" sz="2400" dirty="0">
              <a:effectLst/>
              <a:latin typeface="Verdana Ref"/>
              <a:ea typeface="Times New Roman" panose="02020603050405020304" pitchFamily="18" charset="0"/>
              <a:cs typeface="Times New Roman" panose="02020603050405020304" pitchFamily="18" charset="0"/>
            </a:endParaRPr>
          </a:p>
          <a:p>
            <a:pPr>
              <a:spcAft>
                <a:spcPts val="0"/>
              </a:spcAft>
            </a:pPr>
            <a:endParaRPr lang="en-GB" i="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i="1" dirty="0">
                <a:latin typeface="Calibri" panose="020F0502020204030204" pitchFamily="34" charset="0"/>
                <a:ea typeface="Times New Roman" panose="02020603050405020304" pitchFamily="18" charset="0"/>
                <a:cs typeface="Times New Roman" panose="02020603050405020304" pitchFamily="18" charset="0"/>
              </a:rPr>
              <a:t>The Gospel of the Lord – </a:t>
            </a:r>
          </a:p>
          <a:p>
            <a:pPr>
              <a:spcAft>
                <a:spcPts val="0"/>
              </a:spcAft>
            </a:pPr>
            <a:r>
              <a:rPr lang="en-GB" i="1" dirty="0">
                <a:latin typeface="Calibri" panose="020F0502020204030204" pitchFamily="34" charset="0"/>
                <a:ea typeface="Times New Roman" panose="02020603050405020304" pitchFamily="18" charset="0"/>
                <a:cs typeface="Times New Roman" panose="02020603050405020304" pitchFamily="18" charset="0"/>
              </a:rPr>
              <a:t>All: PRAISE TO YOU, LORD JESUS CHRIST</a:t>
            </a:r>
            <a:endParaRPr lang="en-GB" sz="2400" dirty="0">
              <a:effectLst/>
              <a:latin typeface="Verdana Ref"/>
              <a:ea typeface="Times New Roman" panose="02020603050405020304" pitchFamily="18" charset="0"/>
              <a:cs typeface="Times New Roman" panose="02020603050405020304" pitchFamily="18" charset="0"/>
            </a:endParaRPr>
          </a:p>
          <a:p>
            <a:pPr>
              <a:spcAft>
                <a:spcPts val="0"/>
              </a:spcAft>
            </a:pPr>
            <a:r>
              <a:rPr lang="en-GB" dirty="0">
                <a:latin typeface="Calibri" panose="020F0502020204030204" pitchFamily="34" charset="0"/>
                <a:ea typeface="Times New Roman" panose="02020603050405020304" pitchFamily="18" charset="0"/>
                <a:cs typeface="Arial" panose="020B0604020202020204" pitchFamily="34" charset="0"/>
              </a:rPr>
              <a:t> </a:t>
            </a:r>
            <a:endParaRPr lang="en-GB" sz="2400" dirty="0">
              <a:effectLst/>
              <a:latin typeface="Verdana Ref"/>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907769" y="374323"/>
            <a:ext cx="2639797" cy="1676545"/>
          </a:xfrm>
          <a:prstGeom prst="rect">
            <a:avLst/>
          </a:prstGeom>
        </p:spPr>
      </p:pic>
    </p:spTree>
    <p:extLst>
      <p:ext uri="{BB962C8B-B14F-4D97-AF65-F5344CB8AC3E}">
        <p14:creationId xmlns:p14="http://schemas.microsoft.com/office/powerpoint/2010/main" val="112869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Rectangle 3"/>
          <p:cNvSpPr/>
          <p:nvPr/>
        </p:nvSpPr>
        <p:spPr>
          <a:xfrm>
            <a:off x="5033733" y="981227"/>
            <a:ext cx="6963648" cy="5739639"/>
          </a:xfrm>
          <a:prstGeom prst="rect">
            <a:avLst/>
          </a:prstGeom>
        </p:spPr>
        <p:txBody>
          <a:bodyPr vert="horz" lIns="91440" tIns="45720" rIns="91440" bIns="45720" rtlCol="0" anchor="t">
            <a:noAutofit/>
          </a:bodyPr>
          <a:lstStyle/>
          <a:p>
            <a:pPr>
              <a:lnSpc>
                <a:spcPct val="90000"/>
              </a:lnSpc>
              <a:spcAft>
                <a:spcPts val="600"/>
              </a:spcAft>
            </a:pPr>
            <a:r>
              <a:rPr lang="en-US" sz="2000" b="1" i="1" dirty="0"/>
              <a:t>Lay </a:t>
            </a:r>
            <a:r>
              <a:rPr lang="en-US" sz="2000" b="1" i="1" dirty="0" smtClean="0"/>
              <a:t>Chaplain </a:t>
            </a:r>
            <a:r>
              <a:rPr lang="en-US" sz="2000" b="1" i="1" dirty="0"/>
              <a:t>/ </a:t>
            </a:r>
            <a:r>
              <a:rPr lang="en-US" sz="2000" b="1" i="1" dirty="0" smtClean="0"/>
              <a:t>Senior </a:t>
            </a:r>
            <a:r>
              <a:rPr lang="en-US" sz="2000" b="1" i="1" dirty="0"/>
              <a:t>L</a:t>
            </a:r>
            <a:r>
              <a:rPr lang="en-US" sz="2000" b="1" i="1" dirty="0" smtClean="0"/>
              <a:t>eader</a:t>
            </a:r>
            <a:r>
              <a:rPr lang="en-US" sz="2000" b="1" i="1" dirty="0"/>
              <a:t>:</a:t>
            </a:r>
            <a:endParaRPr lang="en-US" sz="2000" dirty="0">
              <a:cs typeface="Calibri"/>
            </a:endParaRPr>
          </a:p>
          <a:p>
            <a:pPr indent="-228600">
              <a:lnSpc>
                <a:spcPct val="90000"/>
              </a:lnSpc>
              <a:spcAft>
                <a:spcPts val="600"/>
              </a:spcAft>
              <a:buFont typeface="Arial" panose="020B0604020202020204" pitchFamily="34" charset="0"/>
              <a:buChar char="•"/>
            </a:pPr>
            <a:endParaRPr lang="en-US" sz="2000" b="1" i="1" dirty="0">
              <a:cs typeface="Calibri"/>
            </a:endParaRPr>
          </a:p>
          <a:p>
            <a:pPr>
              <a:lnSpc>
                <a:spcPct val="90000"/>
              </a:lnSpc>
              <a:spcAft>
                <a:spcPts val="600"/>
              </a:spcAft>
            </a:pPr>
            <a:r>
              <a:rPr lang="en-US" sz="2000" i="1" dirty="0"/>
              <a:t>Mark the door with 20 + C + M + B + 22. Remember that every time you come in you are asking God’s blessing on the life of your school/class in 2022. If you cannot mark the door lintel, perhaps mark the floor and/or put this card up beside or on the door.</a:t>
            </a:r>
            <a:endParaRPr lang="en-US" sz="2000" dirty="0">
              <a:effectLst/>
              <a:cs typeface="Calibri"/>
            </a:endParaRPr>
          </a:p>
          <a:p>
            <a:pPr indent="-228600">
              <a:lnSpc>
                <a:spcPct val="90000"/>
              </a:lnSpc>
              <a:spcAft>
                <a:spcPts val="600"/>
              </a:spcAft>
              <a:buFont typeface="Arial" panose="020B0604020202020204" pitchFamily="34" charset="0"/>
              <a:buChar char="•"/>
            </a:pPr>
            <a:endParaRPr lang="en-US" sz="2000" dirty="0">
              <a:effectLst/>
              <a:cs typeface="Calibri"/>
            </a:endParaRPr>
          </a:p>
          <a:p>
            <a:pPr>
              <a:lnSpc>
                <a:spcPct val="90000"/>
              </a:lnSpc>
              <a:spcAft>
                <a:spcPts val="600"/>
              </a:spcAft>
            </a:pPr>
            <a:r>
              <a:rPr lang="en-US" sz="2000" b="1" dirty="0"/>
              <a:t>Lord God of heaven and earth, </a:t>
            </a:r>
            <a:endParaRPr lang="en-US" sz="2000" dirty="0">
              <a:effectLst/>
              <a:cs typeface="Calibri" panose="020F0502020204030204"/>
            </a:endParaRPr>
          </a:p>
          <a:p>
            <a:pPr>
              <a:lnSpc>
                <a:spcPct val="90000"/>
              </a:lnSpc>
              <a:spcAft>
                <a:spcPts val="600"/>
              </a:spcAft>
            </a:pPr>
            <a:r>
              <a:rPr lang="en-US" sz="2000" b="1" dirty="0"/>
              <a:t>you revealed your only begotten Son to every nation</a:t>
            </a:r>
            <a:endParaRPr lang="en-US" sz="2000" dirty="0">
              <a:effectLst/>
              <a:cs typeface="Calibri" panose="020F0502020204030204"/>
            </a:endParaRPr>
          </a:p>
          <a:p>
            <a:pPr>
              <a:lnSpc>
                <a:spcPct val="90000"/>
              </a:lnSpc>
              <a:spcAft>
                <a:spcPts val="600"/>
              </a:spcAft>
            </a:pPr>
            <a:r>
              <a:rPr lang="en-US" sz="2000" b="1" dirty="0"/>
              <a:t>by the guidance of a star.</a:t>
            </a:r>
            <a:endParaRPr lang="en-US" sz="2000" dirty="0">
              <a:effectLst/>
              <a:cs typeface="Calibri" panose="020F0502020204030204"/>
            </a:endParaRPr>
          </a:p>
          <a:p>
            <a:pPr>
              <a:lnSpc>
                <a:spcPct val="90000"/>
              </a:lnSpc>
              <a:spcAft>
                <a:spcPts val="600"/>
              </a:spcAft>
            </a:pPr>
            <a:r>
              <a:rPr lang="en-US" sz="2000" b="1" dirty="0"/>
              <a:t>Bless this school room</a:t>
            </a:r>
            <a:endParaRPr lang="en-US" sz="2000" dirty="0">
              <a:effectLst/>
              <a:cs typeface="Calibri" panose="020F0502020204030204"/>
            </a:endParaRPr>
          </a:p>
          <a:p>
            <a:pPr>
              <a:lnSpc>
                <a:spcPct val="90000"/>
              </a:lnSpc>
              <a:spcAft>
                <a:spcPts val="600"/>
              </a:spcAft>
            </a:pPr>
            <a:r>
              <a:rPr lang="en-US" sz="2000" b="1" dirty="0"/>
              <a:t>and all who inhabit it.</a:t>
            </a:r>
            <a:endParaRPr lang="en-US" sz="2000" dirty="0">
              <a:effectLst/>
              <a:cs typeface="Calibri" panose="020F0502020204030204"/>
            </a:endParaRPr>
          </a:p>
          <a:p>
            <a:pPr>
              <a:lnSpc>
                <a:spcPct val="90000"/>
              </a:lnSpc>
              <a:spcAft>
                <a:spcPts val="600"/>
              </a:spcAft>
            </a:pPr>
            <a:r>
              <a:rPr lang="en-US" sz="2000" b="1" dirty="0"/>
              <a:t>Fill us with the light of Christ,</a:t>
            </a:r>
            <a:endParaRPr lang="en-US" sz="2000" dirty="0">
              <a:effectLst/>
              <a:cs typeface="Calibri" panose="020F0502020204030204"/>
            </a:endParaRPr>
          </a:p>
          <a:p>
            <a:pPr>
              <a:lnSpc>
                <a:spcPct val="90000"/>
              </a:lnSpc>
              <a:spcAft>
                <a:spcPts val="600"/>
              </a:spcAft>
            </a:pPr>
            <a:r>
              <a:rPr lang="en-US" sz="2000" b="1" dirty="0"/>
              <a:t>that our concern for others may reflect your love.</a:t>
            </a:r>
            <a:endParaRPr lang="en-US" sz="2000" dirty="0">
              <a:effectLst/>
              <a:cs typeface="Calibri" panose="020F0502020204030204"/>
            </a:endParaRPr>
          </a:p>
          <a:p>
            <a:pPr>
              <a:lnSpc>
                <a:spcPct val="90000"/>
              </a:lnSpc>
              <a:spcAft>
                <a:spcPts val="600"/>
              </a:spcAft>
            </a:pPr>
            <a:r>
              <a:rPr lang="en-US" sz="2000" b="1" dirty="0"/>
              <a:t>We ask this through Christ our Lord. AMEN</a:t>
            </a:r>
            <a:endParaRPr lang="en-US" sz="2000" dirty="0">
              <a:effectLst/>
              <a:cs typeface="Calibri" panose="020F0502020204030204"/>
            </a:endParaRPr>
          </a:p>
          <a:p>
            <a:pPr indent="-228600">
              <a:lnSpc>
                <a:spcPct val="90000"/>
              </a:lnSpc>
              <a:spcAft>
                <a:spcPts val="600"/>
              </a:spcAft>
              <a:buFont typeface="Arial" panose="020B0604020202020204" pitchFamily="34" charset="0"/>
              <a:buChar char="•"/>
            </a:pPr>
            <a:endParaRPr lang="en-US" sz="1400" dirty="0">
              <a:effectLst/>
            </a:endParaRPr>
          </a:p>
          <a:p>
            <a:pPr indent="-228600">
              <a:lnSpc>
                <a:spcPct val="90000"/>
              </a:lnSpc>
              <a:spcAft>
                <a:spcPts val="600"/>
              </a:spcAft>
              <a:buFont typeface="Arial" panose="020B0604020202020204" pitchFamily="34" charset="0"/>
              <a:buChar char="•"/>
            </a:pPr>
            <a:endParaRPr lang="en-US" sz="1400" dirty="0">
              <a:effectLst/>
            </a:endParaRPr>
          </a:p>
        </p:txBody>
      </p:sp>
      <p:pic>
        <p:nvPicPr>
          <p:cNvPr id="7" name="Picture 6" descr="C:\Users\hburgess\Pictures\Chaplaincy\814a706b-7e06-4869-bb3c-7244430a6f47.jpg"/>
          <p:cNvPicPr/>
          <p:nvPr/>
        </p:nvPicPr>
        <p:blipFill rotWithShape="1">
          <a:blip r:embed="rId2">
            <a:extLst>
              <a:ext uri="{28A0092B-C50C-407E-A947-70E740481C1C}">
                <a14:useLocalDpi xmlns:a14="http://schemas.microsoft.com/office/drawing/2010/main" val="0"/>
              </a:ext>
            </a:extLst>
          </a:blip>
          <a:srcRect t="13143" r="-6" b="27219"/>
          <a:stretch/>
        </p:blipFill>
        <p:spPr bwMode="auto">
          <a:xfrm>
            <a:off x="95477" y="1471748"/>
            <a:ext cx="4877118" cy="42356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01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4885" r="9091" b="850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94109" y="2121763"/>
            <a:ext cx="6620505" cy="3773010"/>
          </a:xfrm>
        </p:spPr>
        <p:txBody>
          <a:bodyPr vert="horz" lIns="91440" tIns="45720" rIns="91440" bIns="45720" rtlCol="0" anchor="t">
            <a:normAutofit/>
          </a:bodyPr>
          <a:lstStyle/>
          <a:p>
            <a:pPr marL="0" indent="0">
              <a:buNone/>
            </a:pPr>
            <a:r>
              <a:rPr lang="en-GB" sz="2000" b="1" dirty="0">
                <a:latin typeface="Calibri"/>
                <a:ea typeface="Times New Roman" panose="02020603050405020304" pitchFamily="18" charset="0"/>
                <a:cs typeface="Times New Roman"/>
              </a:rPr>
              <a:t>Faith Ambassador/ Junior </a:t>
            </a:r>
            <a:r>
              <a:rPr lang="en-GB" sz="2000" b="1" dirty="0">
                <a:latin typeface="Calibri"/>
                <a:ea typeface="Times New Roman" panose="02020603050405020304" pitchFamily="18" charset="0"/>
                <a:cs typeface="Times New Roman"/>
              </a:rPr>
              <a:t>C</a:t>
            </a:r>
            <a:r>
              <a:rPr lang="en-GB" sz="2000" b="1" dirty="0" smtClean="0">
                <a:latin typeface="Calibri"/>
                <a:ea typeface="Times New Roman" panose="02020603050405020304" pitchFamily="18" charset="0"/>
                <a:cs typeface="Times New Roman"/>
              </a:rPr>
              <a:t>haplaincy </a:t>
            </a:r>
            <a:r>
              <a:rPr lang="en-GB" sz="2000" b="1" dirty="0">
                <a:latin typeface="Calibri"/>
                <a:ea typeface="Times New Roman" panose="02020603050405020304" pitchFamily="18" charset="0"/>
                <a:cs typeface="Times New Roman"/>
              </a:rPr>
              <a:t>or </a:t>
            </a:r>
            <a:r>
              <a:rPr lang="en-GB" sz="2000" b="1" dirty="0" smtClean="0">
                <a:latin typeface="Calibri"/>
                <a:ea typeface="Times New Roman" panose="02020603050405020304" pitchFamily="18" charset="0"/>
                <a:cs typeface="Times New Roman"/>
              </a:rPr>
              <a:t>Student </a:t>
            </a:r>
            <a:r>
              <a:rPr lang="en-GB" sz="2000" b="1" dirty="0">
                <a:latin typeface="Calibri"/>
                <a:ea typeface="Times New Roman" panose="02020603050405020304" pitchFamily="18" charset="0"/>
                <a:cs typeface="Times New Roman"/>
              </a:rPr>
              <a:t>representative:</a:t>
            </a:r>
          </a:p>
          <a:p>
            <a:pPr marL="0" indent="0">
              <a:buNone/>
            </a:pPr>
            <a:r>
              <a:rPr lang="en-GB" sz="2000" dirty="0">
                <a:latin typeface="Calibri"/>
                <a:cs typeface="Times New Roman"/>
              </a:rPr>
              <a:t>Let us say together the Lord's prayer:</a:t>
            </a:r>
          </a:p>
          <a:p>
            <a:pPr marL="0" indent="0">
              <a:buNone/>
            </a:pPr>
            <a:r>
              <a:rPr lang="en-GB" sz="2000" dirty="0">
                <a:latin typeface="Calibri"/>
                <a:cs typeface="Times New Roman"/>
              </a:rPr>
              <a:t>Our Father who art in heaven. Hallowed be thy name.</a:t>
            </a:r>
          </a:p>
          <a:p>
            <a:pPr marL="0" indent="0">
              <a:buNone/>
            </a:pPr>
            <a:r>
              <a:rPr lang="en-GB" sz="2000" dirty="0">
                <a:latin typeface="Calibri"/>
                <a:cs typeface="Times New Roman"/>
              </a:rPr>
              <a:t>Thy Kingdom come. Thy will be done on earth as it is in heaven.</a:t>
            </a:r>
          </a:p>
          <a:p>
            <a:pPr marL="0" indent="0">
              <a:buNone/>
            </a:pPr>
            <a:r>
              <a:rPr lang="en-GB" sz="2000" dirty="0">
                <a:latin typeface="Calibri"/>
                <a:cs typeface="Times New Roman"/>
              </a:rPr>
              <a:t>Give us this day our daily bread and forgive us our trespasses as we forgive those who trespass against us.</a:t>
            </a:r>
          </a:p>
          <a:p>
            <a:pPr marL="0" indent="0">
              <a:buNone/>
            </a:pPr>
            <a:r>
              <a:rPr lang="en-GB" sz="2000" dirty="0">
                <a:latin typeface="Calibri"/>
                <a:cs typeface="Times New Roman"/>
              </a:rPr>
              <a:t>Lead us not into temptation but deliver us from evil.</a:t>
            </a:r>
          </a:p>
          <a:p>
            <a:pPr marL="0" indent="0">
              <a:buNone/>
            </a:pPr>
            <a:r>
              <a:rPr lang="en-GB" sz="2000" dirty="0">
                <a:latin typeface="Calibri"/>
                <a:cs typeface="Times New Roman"/>
              </a:rPr>
              <a:t>Amen.</a:t>
            </a:r>
          </a:p>
        </p:txBody>
      </p:sp>
    </p:spTree>
    <p:extLst>
      <p:ext uri="{BB962C8B-B14F-4D97-AF65-F5344CB8AC3E}">
        <p14:creationId xmlns:p14="http://schemas.microsoft.com/office/powerpoint/2010/main" val="2082374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1245</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Verdana Ref</vt:lpstr>
      <vt:lpstr>Office Theme</vt:lpstr>
      <vt:lpstr>Instructions</vt:lpstr>
      <vt:lpstr>20 + C + M + B + 22 Christus Mansionem Benedicat May Christ Bless this Home </vt:lpstr>
      <vt:lpstr>PowerPoint Presentation</vt:lpstr>
      <vt:lpstr>Lay Chaplain/ Senior Leader:  Let us begin this liturgy to bless our school at the beginning of 2022 and make the Sign of the Cross.  In the name of the Father and of the Son and of the Holy Spirit. Amen.</vt:lpstr>
      <vt:lpstr>PowerPoint Presentation</vt:lpstr>
      <vt:lpstr>PowerPoint Presentation</vt:lpstr>
      <vt:lpstr>PowerPoint Presentation</vt:lpstr>
      <vt:lpstr>PowerPoint Presentation</vt:lpstr>
      <vt:lpstr>PowerPoint Presentation</vt:lpstr>
      <vt:lpstr>Lay Chaplain/ Senior Leader:  We have blessed our school and we finish by making the sign of the Cross;  In the name of the Father and of the Son and of the Holy Spirit. Amen.</vt:lpstr>
      <vt:lpstr>PowerPoint Presentation</vt:lpstr>
    </vt:vector>
  </TitlesOfParts>
  <Company>St Thomas More Catholic Secondary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 C + M + B + 22 Christus Mansionem Benedicat May Christ Bless this Home</dc:title>
  <dc:creator>H Burgess</dc:creator>
  <cp:lastModifiedBy>H Burgess</cp:lastModifiedBy>
  <cp:revision>94</cp:revision>
  <dcterms:created xsi:type="dcterms:W3CDTF">2022-01-04T10:41:58Z</dcterms:created>
  <dcterms:modified xsi:type="dcterms:W3CDTF">2022-01-04T13:03:07Z</dcterms:modified>
</cp:coreProperties>
</file>